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76" r:id="rId8"/>
    <p:sldId id="277" r:id="rId9"/>
    <p:sldId id="269" r:id="rId10"/>
    <p:sldId id="270" r:id="rId11"/>
    <p:sldId id="271" r:id="rId12"/>
    <p:sldId id="267" r:id="rId13"/>
    <p:sldId id="268" r:id="rId14"/>
    <p:sldId id="272" r:id="rId15"/>
    <p:sldId id="273" r:id="rId16"/>
    <p:sldId id="274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3"/>
    <p:restoredTop sz="97170"/>
  </p:normalViewPr>
  <p:slideViewPr>
    <p:cSldViewPr snapToGrid="0" snapToObjects="1">
      <p:cViewPr>
        <p:scale>
          <a:sx n="105" d="100"/>
          <a:sy n="105" d="100"/>
        </p:scale>
        <p:origin x="1448" y="1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18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52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18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7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45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436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0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9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67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F3E54-6D9E-6141-88D8-D87C8BD2626D}" type="datetimeFigureOut">
              <a:rPr lang="en-US" smtClean="0"/>
              <a:t>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16D17-BE28-184E-857D-41AEF9F248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673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1934283" y="1063689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1934283" y="3609681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45837" y="3609681"/>
            <a:ext cx="1302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Accuracy</a:t>
            </a:r>
            <a:endParaRPr lang="en-US" sz="2400"/>
          </a:p>
        </p:txBody>
      </p:sp>
      <p:sp>
        <p:nvSpPr>
          <p:cNvPr id="12" name="TextBox 11"/>
          <p:cNvSpPr txBox="1"/>
          <p:nvPr/>
        </p:nvSpPr>
        <p:spPr>
          <a:xfrm>
            <a:off x="1084763" y="273156"/>
            <a:ext cx="18302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Resource consumption</a:t>
            </a:r>
          </a:p>
        </p:txBody>
      </p:sp>
      <p:sp>
        <p:nvSpPr>
          <p:cNvPr id="14" name="Freeform 13"/>
          <p:cNvSpPr/>
          <p:nvPr/>
        </p:nvSpPr>
        <p:spPr>
          <a:xfrm>
            <a:off x="2139820" y="2076982"/>
            <a:ext cx="2796073" cy="1496009"/>
          </a:xfrm>
          <a:custGeom>
            <a:avLst/>
            <a:gdLst>
              <a:gd name="connsiteX0" fmla="*/ 0 w 2761861"/>
              <a:gd name="connsiteY0" fmla="*/ 2202025 h 2202025"/>
              <a:gd name="connsiteX1" fmla="*/ 2015412 w 2761861"/>
              <a:gd name="connsiteY1" fmla="*/ 1800808 h 2202025"/>
              <a:gd name="connsiteX2" fmla="*/ 2761861 w 2761861"/>
              <a:gd name="connsiteY2" fmla="*/ 0 h 220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1861" h="2202025">
                <a:moveTo>
                  <a:pt x="0" y="2202025"/>
                </a:moveTo>
                <a:cubicBezTo>
                  <a:pt x="777551" y="2184918"/>
                  <a:pt x="1555102" y="2167812"/>
                  <a:pt x="2015412" y="1800808"/>
                </a:cubicBezTo>
                <a:cubicBezTo>
                  <a:pt x="2475722" y="1433804"/>
                  <a:pt x="2761861" y="0"/>
                  <a:pt x="2761861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" name="Freeform 14"/>
          <p:cNvSpPr/>
          <p:nvPr/>
        </p:nvSpPr>
        <p:spPr>
          <a:xfrm>
            <a:off x="2006345" y="1331168"/>
            <a:ext cx="2682906" cy="2166586"/>
          </a:xfrm>
          <a:custGeom>
            <a:avLst/>
            <a:gdLst>
              <a:gd name="connsiteX0" fmla="*/ 0 w 2761861"/>
              <a:gd name="connsiteY0" fmla="*/ 2202025 h 2202025"/>
              <a:gd name="connsiteX1" fmla="*/ 2015412 w 2761861"/>
              <a:gd name="connsiteY1" fmla="*/ 1800808 h 2202025"/>
              <a:gd name="connsiteX2" fmla="*/ 2761861 w 2761861"/>
              <a:gd name="connsiteY2" fmla="*/ 0 h 220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1861" h="2202025">
                <a:moveTo>
                  <a:pt x="0" y="2202025"/>
                </a:moveTo>
                <a:cubicBezTo>
                  <a:pt x="777551" y="2184918"/>
                  <a:pt x="1555102" y="2167812"/>
                  <a:pt x="2015412" y="1800808"/>
                </a:cubicBezTo>
                <a:cubicBezTo>
                  <a:pt x="2475722" y="1433804"/>
                  <a:pt x="2761861" y="0"/>
                  <a:pt x="2761861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TextBox 15"/>
          <p:cNvSpPr txBox="1"/>
          <p:nvPr/>
        </p:nvSpPr>
        <p:spPr>
          <a:xfrm>
            <a:off x="3459427" y="1595723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High speed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4268329" y="3051663"/>
            <a:ext cx="15158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Low speed</a:t>
            </a:r>
            <a:endParaRPr lang="en-US" sz="2400" dirty="0"/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6579211" y="1150774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6579211" y="3696766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490765" y="3696766"/>
            <a:ext cx="1302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Accuracy</a:t>
            </a:r>
            <a:endParaRPr lang="en-US" sz="2400"/>
          </a:p>
        </p:txBody>
      </p:sp>
      <p:sp>
        <p:nvSpPr>
          <p:cNvPr id="22" name="TextBox 21"/>
          <p:cNvSpPr txBox="1"/>
          <p:nvPr/>
        </p:nvSpPr>
        <p:spPr>
          <a:xfrm>
            <a:off x="5736146" y="355207"/>
            <a:ext cx="18302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Resource consumption</a:t>
            </a:r>
          </a:p>
        </p:txBody>
      </p:sp>
      <p:sp>
        <p:nvSpPr>
          <p:cNvPr id="23" name="Freeform 22"/>
          <p:cNvSpPr/>
          <p:nvPr/>
        </p:nvSpPr>
        <p:spPr>
          <a:xfrm>
            <a:off x="6784748" y="2164067"/>
            <a:ext cx="2796073" cy="1496009"/>
          </a:xfrm>
          <a:custGeom>
            <a:avLst/>
            <a:gdLst>
              <a:gd name="connsiteX0" fmla="*/ 0 w 2761861"/>
              <a:gd name="connsiteY0" fmla="*/ 2202025 h 2202025"/>
              <a:gd name="connsiteX1" fmla="*/ 2015412 w 2761861"/>
              <a:gd name="connsiteY1" fmla="*/ 1800808 h 2202025"/>
              <a:gd name="connsiteX2" fmla="*/ 2761861 w 2761861"/>
              <a:gd name="connsiteY2" fmla="*/ 0 h 220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1861" h="2202025">
                <a:moveTo>
                  <a:pt x="0" y="2202025"/>
                </a:moveTo>
                <a:cubicBezTo>
                  <a:pt x="777551" y="2184918"/>
                  <a:pt x="1555102" y="2167812"/>
                  <a:pt x="2015412" y="1800808"/>
                </a:cubicBezTo>
                <a:cubicBezTo>
                  <a:pt x="2475722" y="1433804"/>
                  <a:pt x="2761861" y="0"/>
                  <a:pt x="2761861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4" name="Freeform 23"/>
          <p:cNvSpPr/>
          <p:nvPr/>
        </p:nvSpPr>
        <p:spPr>
          <a:xfrm>
            <a:off x="6651273" y="1418253"/>
            <a:ext cx="2682906" cy="2166586"/>
          </a:xfrm>
          <a:custGeom>
            <a:avLst/>
            <a:gdLst>
              <a:gd name="connsiteX0" fmla="*/ 0 w 2761861"/>
              <a:gd name="connsiteY0" fmla="*/ 2202025 h 2202025"/>
              <a:gd name="connsiteX1" fmla="*/ 2015412 w 2761861"/>
              <a:gd name="connsiteY1" fmla="*/ 1800808 h 2202025"/>
              <a:gd name="connsiteX2" fmla="*/ 2761861 w 2761861"/>
              <a:gd name="connsiteY2" fmla="*/ 0 h 220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1861" h="2202025">
                <a:moveTo>
                  <a:pt x="0" y="2202025"/>
                </a:moveTo>
                <a:cubicBezTo>
                  <a:pt x="777551" y="2184918"/>
                  <a:pt x="1555102" y="2167812"/>
                  <a:pt x="2015412" y="1800808"/>
                </a:cubicBezTo>
                <a:cubicBezTo>
                  <a:pt x="2475722" y="1433804"/>
                  <a:pt x="2761861" y="0"/>
                  <a:pt x="2761861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5" name="TextBox 24"/>
          <p:cNvSpPr txBox="1"/>
          <p:nvPr/>
        </p:nvSpPr>
        <p:spPr>
          <a:xfrm>
            <a:off x="8197485" y="1738772"/>
            <a:ext cx="1296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Day time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8913257" y="3138748"/>
            <a:ext cx="1501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Night time</a:t>
            </a:r>
            <a:endParaRPr lang="en-US" sz="2400" dirty="0"/>
          </a:p>
        </p:txBody>
      </p:sp>
      <p:sp>
        <p:nvSpPr>
          <p:cNvPr id="27" name="TextBox 26"/>
          <p:cNvSpPr txBox="1"/>
          <p:nvPr/>
        </p:nvSpPr>
        <p:spPr>
          <a:xfrm>
            <a:off x="1934283" y="4287769"/>
            <a:ext cx="34499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(a) Impact </a:t>
            </a:r>
            <a:r>
              <a:rPr lang="en-US" sz="2400" smtClean="0"/>
              <a:t>of object speed</a:t>
            </a:r>
            <a:endParaRPr lang="en-US" sz="2400"/>
          </a:p>
        </p:txBody>
      </p:sp>
      <p:sp>
        <p:nvSpPr>
          <p:cNvPr id="28" name="TextBox 27"/>
          <p:cNvSpPr txBox="1"/>
          <p:nvPr/>
        </p:nvSpPr>
        <p:spPr>
          <a:xfrm>
            <a:off x="6758981" y="4287769"/>
            <a:ext cx="3161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(b) Impact of brightness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6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1796926" y="-966933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1796926" y="1579059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461187" y="1579059"/>
            <a:ext cx="1708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Sample rate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29390" y="-1453340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4798536" y="-966933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108540" y="-1453341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1926405" y="-514252"/>
            <a:ext cx="2540000" cy="1631647"/>
          </a:xfrm>
          <a:custGeom>
            <a:avLst/>
            <a:gdLst>
              <a:gd name="connsiteX0" fmla="*/ 0 w 2540000"/>
              <a:gd name="connsiteY0" fmla="*/ 1747520 h 1747520"/>
              <a:gd name="connsiteX1" fmla="*/ 843280 w 2540000"/>
              <a:gd name="connsiteY1" fmla="*/ 386080 h 1747520"/>
              <a:gd name="connsiteX2" fmla="*/ 2540000 w 2540000"/>
              <a:gd name="connsiteY2" fmla="*/ 0 h 174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0000" h="1747520">
                <a:moveTo>
                  <a:pt x="0" y="1747520"/>
                </a:moveTo>
                <a:cubicBezTo>
                  <a:pt x="209973" y="1212426"/>
                  <a:pt x="419947" y="677333"/>
                  <a:pt x="843280" y="386080"/>
                </a:cubicBezTo>
                <a:cubicBezTo>
                  <a:pt x="1266613" y="94827"/>
                  <a:pt x="2540000" y="0"/>
                  <a:pt x="2540000" y="0"/>
                </a:cubicBezTo>
              </a:path>
            </a:pathLst>
          </a:custGeom>
          <a:noFill/>
          <a:ln w="28575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506352" y="-971569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6506352" y="1574423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832800" y="-1433231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827249" y="1573643"/>
            <a:ext cx="15020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>
                <a:solidFill>
                  <a:schemeClr val="accent5"/>
                </a:solidFill>
              </a:rPr>
              <a:t>Accuracy threshold</a:t>
            </a:r>
            <a:endParaRPr lang="en-US" sz="2400" b="1" dirty="0" smtClean="0">
              <a:solidFill>
                <a:schemeClr val="accent5"/>
              </a:solidFill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1963832" y="-514253"/>
            <a:ext cx="2445608" cy="1615888"/>
          </a:xfrm>
          <a:custGeom>
            <a:avLst/>
            <a:gdLst>
              <a:gd name="connsiteX0" fmla="*/ 0 w 2489200"/>
              <a:gd name="connsiteY0" fmla="*/ 1646010 h 1646010"/>
              <a:gd name="connsiteX1" fmla="*/ 233680 w 2489200"/>
              <a:gd name="connsiteY1" fmla="*/ 396330 h 1646010"/>
              <a:gd name="connsiteX2" fmla="*/ 711200 w 2489200"/>
              <a:gd name="connsiteY2" fmla="*/ 61050 h 1646010"/>
              <a:gd name="connsiteX3" fmla="*/ 2489200 w 2489200"/>
              <a:gd name="connsiteY3" fmla="*/ 90 h 1646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9200" h="1646010">
                <a:moveTo>
                  <a:pt x="0" y="1646010"/>
                </a:moveTo>
                <a:cubicBezTo>
                  <a:pt x="57573" y="1153250"/>
                  <a:pt x="115147" y="660490"/>
                  <a:pt x="233680" y="396330"/>
                </a:cubicBezTo>
                <a:cubicBezTo>
                  <a:pt x="352213" y="132170"/>
                  <a:pt x="335280" y="127090"/>
                  <a:pt x="711200" y="61050"/>
                </a:cubicBezTo>
                <a:cubicBezTo>
                  <a:pt x="1087120" y="-4990"/>
                  <a:pt x="2489200" y="90"/>
                  <a:pt x="2489200" y="90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/>
        </p:nvSpPr>
        <p:spPr>
          <a:xfrm flipV="1">
            <a:off x="1926405" y="-618459"/>
            <a:ext cx="2618753" cy="1918211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>
            <a:stCxn id="12" idx="1"/>
            <a:endCxn id="11" idx="1"/>
          </p:cNvCxnSpPr>
          <p:nvPr/>
        </p:nvCxnSpPr>
        <p:spPr>
          <a:xfrm>
            <a:off x="8886825" y="557213"/>
            <a:ext cx="200025" cy="35718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ight Arrow 38"/>
          <p:cNvSpPr/>
          <p:nvPr/>
        </p:nvSpPr>
        <p:spPr>
          <a:xfrm rot="2760641">
            <a:off x="6984361" y="-174726"/>
            <a:ext cx="1060544" cy="44704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2409653" y="-936806"/>
            <a:ext cx="1816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Latest profile</a:t>
            </a:r>
            <a:endParaRPr lang="en-US" sz="2400" dirty="0"/>
          </a:p>
        </p:txBody>
      </p:sp>
      <p:sp>
        <p:nvSpPr>
          <p:cNvPr id="41" name="TextBox 40"/>
          <p:cNvSpPr txBox="1"/>
          <p:nvPr/>
        </p:nvSpPr>
        <p:spPr>
          <a:xfrm>
            <a:off x="3124319" y="-428976"/>
            <a:ext cx="13666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Outdated profile</a:t>
            </a:r>
            <a:endParaRPr lang="en-US" sz="2400" dirty="0"/>
          </a:p>
        </p:txBody>
      </p:sp>
      <p:sp>
        <p:nvSpPr>
          <p:cNvPr id="42" name="TextBox 41"/>
          <p:cNvSpPr txBox="1"/>
          <p:nvPr/>
        </p:nvSpPr>
        <p:spPr>
          <a:xfrm>
            <a:off x="9118865" y="598782"/>
            <a:ext cx="15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Adaptive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43" name="TextBox 42"/>
          <p:cNvSpPr txBox="1"/>
          <p:nvPr/>
        </p:nvSpPr>
        <p:spPr>
          <a:xfrm>
            <a:off x="8043736" y="-467152"/>
            <a:ext cx="13389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Static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cxnSp>
        <p:nvCxnSpPr>
          <p:cNvPr id="44" name="Straight Arrow Connector 43"/>
          <p:cNvCxnSpPr/>
          <p:nvPr/>
        </p:nvCxnSpPr>
        <p:spPr>
          <a:xfrm flipV="1">
            <a:off x="1796926" y="2780841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1796926" y="5326833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2280091" y="5321138"/>
            <a:ext cx="2291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/>
              <a:t>Confidence level</a:t>
            </a:r>
            <a:endParaRPr lang="en-US" sz="24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1129390" y="2294434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 flipV="1">
            <a:off x="4798536" y="2780841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4323147" y="2293372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50" name="Freeform 49"/>
          <p:cNvSpPr/>
          <p:nvPr/>
        </p:nvSpPr>
        <p:spPr>
          <a:xfrm flipV="1">
            <a:off x="1926405" y="3960410"/>
            <a:ext cx="2645595" cy="45719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1950720" y="3301958"/>
            <a:ext cx="2529840" cy="1645962"/>
          </a:xfrm>
          <a:custGeom>
            <a:avLst/>
            <a:gdLst>
              <a:gd name="connsiteX0" fmla="*/ 0 w 2529840"/>
              <a:gd name="connsiteY0" fmla="*/ 1605322 h 1645962"/>
              <a:gd name="connsiteX1" fmla="*/ 711200 w 2529840"/>
              <a:gd name="connsiteY1" fmla="*/ 42 h 1645962"/>
              <a:gd name="connsiteX2" fmla="*/ 2529840 w 2529840"/>
              <a:gd name="connsiteY2" fmla="*/ 1645962 h 164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9840" h="1645962">
                <a:moveTo>
                  <a:pt x="0" y="1605322"/>
                </a:moveTo>
                <a:cubicBezTo>
                  <a:pt x="144780" y="799295"/>
                  <a:pt x="289560" y="-6731"/>
                  <a:pt x="711200" y="42"/>
                </a:cubicBezTo>
                <a:cubicBezTo>
                  <a:pt x="1132840" y="6815"/>
                  <a:pt x="2529840" y="1645962"/>
                  <a:pt x="2529840" y="1645962"/>
                </a:cubicBezTo>
              </a:path>
            </a:pathLst>
          </a:custGeom>
          <a:noFill/>
          <a:ln w="28575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/>
          <p:cNvSpPr/>
          <p:nvPr/>
        </p:nvSpPr>
        <p:spPr>
          <a:xfrm flipH="1">
            <a:off x="1963832" y="3248126"/>
            <a:ext cx="2502572" cy="1645962"/>
          </a:xfrm>
          <a:custGeom>
            <a:avLst/>
            <a:gdLst>
              <a:gd name="connsiteX0" fmla="*/ 0 w 2529840"/>
              <a:gd name="connsiteY0" fmla="*/ 1605322 h 1645962"/>
              <a:gd name="connsiteX1" fmla="*/ 711200 w 2529840"/>
              <a:gd name="connsiteY1" fmla="*/ 42 h 1645962"/>
              <a:gd name="connsiteX2" fmla="*/ 2529840 w 2529840"/>
              <a:gd name="connsiteY2" fmla="*/ 1645962 h 164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9840" h="1645962">
                <a:moveTo>
                  <a:pt x="0" y="1605322"/>
                </a:moveTo>
                <a:cubicBezTo>
                  <a:pt x="144780" y="799295"/>
                  <a:pt x="289560" y="-6731"/>
                  <a:pt x="711200" y="42"/>
                </a:cubicBezTo>
                <a:cubicBezTo>
                  <a:pt x="1132840" y="6815"/>
                  <a:pt x="2529840" y="1645962"/>
                  <a:pt x="2529840" y="1645962"/>
                </a:cubicBezTo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/>
          <p:cNvCxnSpPr/>
          <p:nvPr/>
        </p:nvCxnSpPr>
        <p:spPr>
          <a:xfrm flipV="1">
            <a:off x="6506352" y="2775144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V="1">
            <a:off x="6506352" y="5321136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68" idx="4"/>
            <a:endCxn id="67" idx="0"/>
          </p:cNvCxnSpPr>
          <p:nvPr/>
        </p:nvCxnSpPr>
        <p:spPr>
          <a:xfrm>
            <a:off x="8881210" y="4216285"/>
            <a:ext cx="0" cy="37420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7652787" y="4729609"/>
            <a:ext cx="2419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Adaptive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64" name="TextBox 63"/>
          <p:cNvSpPr txBox="1"/>
          <p:nvPr/>
        </p:nvSpPr>
        <p:spPr>
          <a:xfrm>
            <a:off x="7939877" y="3551999"/>
            <a:ext cx="20939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Static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67" name="Oval 66"/>
          <p:cNvSpPr/>
          <p:nvPr/>
        </p:nvSpPr>
        <p:spPr>
          <a:xfrm>
            <a:off x="8812630" y="4590486"/>
            <a:ext cx="137160" cy="1371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8812630" y="4079125"/>
            <a:ext cx="137160" cy="13716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Arrow Connector 69"/>
          <p:cNvCxnSpPr/>
          <p:nvPr/>
        </p:nvCxnSpPr>
        <p:spPr>
          <a:xfrm flipV="1">
            <a:off x="1808689" y="6828708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1808689" y="9374700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2291854" y="9369005"/>
            <a:ext cx="2351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Resize resolution</a:t>
            </a:r>
            <a:endParaRPr lang="en-US" sz="2400" b="1" dirty="0"/>
          </a:p>
        </p:txBody>
      </p:sp>
      <p:sp>
        <p:nvSpPr>
          <p:cNvPr id="73" name="TextBox 72"/>
          <p:cNvSpPr txBox="1"/>
          <p:nvPr/>
        </p:nvSpPr>
        <p:spPr>
          <a:xfrm>
            <a:off x="1141153" y="6342301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74" name="Straight Arrow Connector 73"/>
          <p:cNvCxnSpPr/>
          <p:nvPr/>
        </p:nvCxnSpPr>
        <p:spPr>
          <a:xfrm flipV="1">
            <a:off x="4810299" y="6828708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322420" y="6342300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76" name="Freeform 75"/>
          <p:cNvSpPr/>
          <p:nvPr/>
        </p:nvSpPr>
        <p:spPr>
          <a:xfrm flipV="1">
            <a:off x="2043421" y="7038960"/>
            <a:ext cx="2580274" cy="1798834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Arrow Connector 76"/>
          <p:cNvCxnSpPr/>
          <p:nvPr/>
        </p:nvCxnSpPr>
        <p:spPr>
          <a:xfrm flipV="1">
            <a:off x="6551079" y="6816254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6551079" y="9362246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Freeform 84"/>
          <p:cNvSpPr/>
          <p:nvPr/>
        </p:nvSpPr>
        <p:spPr>
          <a:xfrm>
            <a:off x="1975593" y="7008984"/>
            <a:ext cx="2609795" cy="1828810"/>
          </a:xfrm>
          <a:custGeom>
            <a:avLst/>
            <a:gdLst>
              <a:gd name="connsiteX0" fmla="*/ 0 w 2407920"/>
              <a:gd name="connsiteY0" fmla="*/ 1828810 h 1828810"/>
              <a:gd name="connsiteX1" fmla="*/ 1371600 w 2407920"/>
              <a:gd name="connsiteY1" fmla="*/ 60970 h 1828810"/>
              <a:gd name="connsiteX2" fmla="*/ 2407920 w 2407920"/>
              <a:gd name="connsiteY2" fmla="*/ 579130 h 1828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07920" h="1828810">
                <a:moveTo>
                  <a:pt x="0" y="1828810"/>
                </a:moveTo>
                <a:cubicBezTo>
                  <a:pt x="485140" y="1049030"/>
                  <a:pt x="970280" y="269250"/>
                  <a:pt x="1371600" y="60970"/>
                </a:cubicBezTo>
                <a:cubicBezTo>
                  <a:pt x="1772920" y="-147310"/>
                  <a:pt x="2090420" y="215910"/>
                  <a:pt x="2407920" y="579130"/>
                </a:cubicBezTo>
              </a:path>
            </a:pathLst>
          </a:custGeom>
          <a:noFill/>
          <a:ln w="28575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Freeform 85"/>
          <p:cNvSpPr/>
          <p:nvPr/>
        </p:nvSpPr>
        <p:spPr>
          <a:xfrm>
            <a:off x="1973001" y="6998189"/>
            <a:ext cx="2560320" cy="1807647"/>
          </a:xfrm>
          <a:custGeom>
            <a:avLst/>
            <a:gdLst>
              <a:gd name="connsiteX0" fmla="*/ 0 w 2560320"/>
              <a:gd name="connsiteY0" fmla="*/ 1807647 h 1807647"/>
              <a:gd name="connsiteX1" fmla="*/ 751840 w 2560320"/>
              <a:gd name="connsiteY1" fmla="*/ 29647 h 1807647"/>
              <a:gd name="connsiteX2" fmla="*/ 2560320 w 2560320"/>
              <a:gd name="connsiteY2" fmla="*/ 649407 h 1807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60320" h="1807647">
                <a:moveTo>
                  <a:pt x="0" y="1807647"/>
                </a:moveTo>
                <a:cubicBezTo>
                  <a:pt x="162560" y="1015167"/>
                  <a:pt x="325120" y="222687"/>
                  <a:pt x="751840" y="29647"/>
                </a:cubicBezTo>
                <a:cubicBezTo>
                  <a:pt x="1178560" y="-163393"/>
                  <a:pt x="2560320" y="649407"/>
                  <a:pt x="2560320" y="649407"/>
                </a:cubicBezTo>
              </a:path>
            </a:pathLst>
          </a:custGeom>
          <a:noFill/>
          <a:ln w="2857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ight Arrow 97"/>
          <p:cNvSpPr/>
          <p:nvPr/>
        </p:nvSpPr>
        <p:spPr>
          <a:xfrm>
            <a:off x="5435056" y="-84761"/>
            <a:ext cx="565694" cy="756274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ight Arrow 98"/>
          <p:cNvSpPr/>
          <p:nvPr/>
        </p:nvSpPr>
        <p:spPr>
          <a:xfrm>
            <a:off x="5431788" y="3692970"/>
            <a:ext cx="565694" cy="756274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ight Arrow 99"/>
          <p:cNvSpPr/>
          <p:nvPr/>
        </p:nvSpPr>
        <p:spPr>
          <a:xfrm>
            <a:off x="5426353" y="7470701"/>
            <a:ext cx="565694" cy="756274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7129463" y="-871538"/>
            <a:ext cx="2386012" cy="2257426"/>
          </a:xfrm>
          <a:custGeom>
            <a:avLst/>
            <a:gdLst>
              <a:gd name="connsiteX0" fmla="*/ 2386012 w 2386012"/>
              <a:gd name="connsiteY0" fmla="*/ 0 h 2257426"/>
              <a:gd name="connsiteX1" fmla="*/ 1957387 w 2386012"/>
              <a:gd name="connsiteY1" fmla="*/ 1785938 h 2257426"/>
              <a:gd name="connsiteX2" fmla="*/ 0 w 2386012"/>
              <a:gd name="connsiteY2" fmla="*/ 2257426 h 225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6012" h="2257426">
                <a:moveTo>
                  <a:pt x="2386012" y="0"/>
                </a:moveTo>
                <a:cubicBezTo>
                  <a:pt x="2370534" y="704850"/>
                  <a:pt x="2355056" y="1409700"/>
                  <a:pt x="1957387" y="1785938"/>
                </a:cubicBezTo>
                <a:cubicBezTo>
                  <a:pt x="1559718" y="2162176"/>
                  <a:pt x="0" y="2257426"/>
                  <a:pt x="0" y="2257426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7172325" y="-785813"/>
            <a:ext cx="2314575" cy="2143126"/>
          </a:xfrm>
          <a:custGeom>
            <a:avLst/>
            <a:gdLst>
              <a:gd name="connsiteX0" fmla="*/ 2314575 w 2314575"/>
              <a:gd name="connsiteY0" fmla="*/ 0 h 2143126"/>
              <a:gd name="connsiteX1" fmla="*/ 1714500 w 2314575"/>
              <a:gd name="connsiteY1" fmla="*/ 1343026 h 2143126"/>
              <a:gd name="connsiteX2" fmla="*/ 0 w 2314575"/>
              <a:gd name="connsiteY2" fmla="*/ 2143126 h 2143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14575" h="2143126">
                <a:moveTo>
                  <a:pt x="2314575" y="0"/>
                </a:moveTo>
                <a:cubicBezTo>
                  <a:pt x="2207418" y="492919"/>
                  <a:pt x="2100262" y="985838"/>
                  <a:pt x="1714500" y="1343026"/>
                </a:cubicBezTo>
                <a:cubicBezTo>
                  <a:pt x="1328737" y="1700214"/>
                  <a:pt x="0" y="2143126"/>
                  <a:pt x="0" y="2143126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/>
          <p:cNvSpPr txBox="1"/>
          <p:nvPr/>
        </p:nvSpPr>
        <p:spPr>
          <a:xfrm>
            <a:off x="5826056" y="2287250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8820505" y="5294124"/>
            <a:ext cx="15020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>
                <a:solidFill>
                  <a:schemeClr val="accent5"/>
                </a:solidFill>
              </a:rPr>
              <a:t>Accuracy threshold</a:t>
            </a:r>
            <a:endParaRPr lang="en-US" sz="2400" b="1" dirty="0" smtClean="0">
              <a:solidFill>
                <a:schemeClr val="accent5"/>
              </a:solidFill>
            </a:endParaRPr>
          </a:p>
        </p:txBody>
      </p:sp>
      <p:sp>
        <p:nvSpPr>
          <p:cNvPr id="91" name="Right Arrow 90"/>
          <p:cNvSpPr/>
          <p:nvPr/>
        </p:nvSpPr>
        <p:spPr>
          <a:xfrm rot="2760641">
            <a:off x="6819958" y="3408601"/>
            <a:ext cx="1060544" cy="44704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</a:t>
            </a:r>
            <a:endParaRPr lang="en-US" dirty="0"/>
          </a:p>
        </p:txBody>
      </p:sp>
      <p:sp>
        <p:nvSpPr>
          <p:cNvPr id="92" name="TextBox 91"/>
          <p:cNvSpPr txBox="1"/>
          <p:nvPr/>
        </p:nvSpPr>
        <p:spPr>
          <a:xfrm>
            <a:off x="8812630" y="9272295"/>
            <a:ext cx="15020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>
                <a:solidFill>
                  <a:schemeClr val="accent5"/>
                </a:solidFill>
              </a:rPr>
              <a:t>Accuracy threshold</a:t>
            </a:r>
            <a:endParaRPr lang="en-US" sz="2400" b="1" dirty="0" smtClean="0">
              <a:solidFill>
                <a:schemeClr val="accent5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5911837" y="6342300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94" name="Right Arrow 93"/>
          <p:cNvSpPr/>
          <p:nvPr/>
        </p:nvSpPr>
        <p:spPr>
          <a:xfrm rot="2760641">
            <a:off x="7004658" y="7321386"/>
            <a:ext cx="1060544" cy="44704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</a:t>
            </a:r>
            <a:endParaRPr lang="en-US" dirty="0"/>
          </a:p>
        </p:txBody>
      </p:sp>
      <p:cxnSp>
        <p:nvCxnSpPr>
          <p:cNvPr id="96" name="Straight Arrow Connector 95"/>
          <p:cNvCxnSpPr/>
          <p:nvPr/>
        </p:nvCxnSpPr>
        <p:spPr>
          <a:xfrm>
            <a:off x="8699127" y="8257459"/>
            <a:ext cx="200025" cy="35718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/>
          <p:cNvSpPr txBox="1"/>
          <p:nvPr/>
        </p:nvSpPr>
        <p:spPr>
          <a:xfrm>
            <a:off x="8931167" y="8299028"/>
            <a:ext cx="15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Adaptive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101" name="TextBox 100"/>
          <p:cNvSpPr txBox="1"/>
          <p:nvPr/>
        </p:nvSpPr>
        <p:spPr>
          <a:xfrm>
            <a:off x="7856038" y="7233094"/>
            <a:ext cx="13389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Static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102" name="Freeform 101"/>
          <p:cNvSpPr/>
          <p:nvPr/>
        </p:nvSpPr>
        <p:spPr>
          <a:xfrm>
            <a:off x="6941765" y="6828708"/>
            <a:ext cx="2386012" cy="2257426"/>
          </a:xfrm>
          <a:custGeom>
            <a:avLst/>
            <a:gdLst>
              <a:gd name="connsiteX0" fmla="*/ 2386012 w 2386012"/>
              <a:gd name="connsiteY0" fmla="*/ 0 h 2257426"/>
              <a:gd name="connsiteX1" fmla="*/ 1957387 w 2386012"/>
              <a:gd name="connsiteY1" fmla="*/ 1785938 h 2257426"/>
              <a:gd name="connsiteX2" fmla="*/ 0 w 2386012"/>
              <a:gd name="connsiteY2" fmla="*/ 2257426 h 225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6012" h="2257426">
                <a:moveTo>
                  <a:pt x="2386012" y="0"/>
                </a:moveTo>
                <a:cubicBezTo>
                  <a:pt x="2370534" y="704850"/>
                  <a:pt x="2355056" y="1409700"/>
                  <a:pt x="1957387" y="1785938"/>
                </a:cubicBezTo>
                <a:cubicBezTo>
                  <a:pt x="1559718" y="2162176"/>
                  <a:pt x="0" y="2257426"/>
                  <a:pt x="0" y="2257426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Freeform 102"/>
          <p:cNvSpPr/>
          <p:nvPr/>
        </p:nvSpPr>
        <p:spPr>
          <a:xfrm>
            <a:off x="6984627" y="6914433"/>
            <a:ext cx="2314575" cy="2143126"/>
          </a:xfrm>
          <a:custGeom>
            <a:avLst/>
            <a:gdLst>
              <a:gd name="connsiteX0" fmla="*/ 2314575 w 2314575"/>
              <a:gd name="connsiteY0" fmla="*/ 0 h 2143126"/>
              <a:gd name="connsiteX1" fmla="*/ 1714500 w 2314575"/>
              <a:gd name="connsiteY1" fmla="*/ 1343026 h 2143126"/>
              <a:gd name="connsiteX2" fmla="*/ 0 w 2314575"/>
              <a:gd name="connsiteY2" fmla="*/ 2143126 h 2143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14575" h="2143126">
                <a:moveTo>
                  <a:pt x="2314575" y="0"/>
                </a:moveTo>
                <a:cubicBezTo>
                  <a:pt x="2207418" y="492919"/>
                  <a:pt x="2100262" y="985838"/>
                  <a:pt x="1714500" y="1343026"/>
                </a:cubicBezTo>
                <a:cubicBezTo>
                  <a:pt x="1328737" y="1700214"/>
                  <a:pt x="0" y="2143126"/>
                  <a:pt x="0" y="2143126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00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/>
          <p:cNvCxnSpPr/>
          <p:nvPr/>
        </p:nvCxnSpPr>
        <p:spPr>
          <a:xfrm flipV="1">
            <a:off x="3803886" y="-1840893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3803886" y="705099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004920" y="705097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136350" y="-232266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sp>
        <p:nvSpPr>
          <p:cNvPr id="23" name="Freeform 22"/>
          <p:cNvSpPr/>
          <p:nvPr/>
        </p:nvSpPr>
        <p:spPr>
          <a:xfrm>
            <a:off x="4057125" y="-1553783"/>
            <a:ext cx="405912" cy="1935721"/>
          </a:xfrm>
          <a:custGeom>
            <a:avLst/>
            <a:gdLst>
              <a:gd name="connsiteX0" fmla="*/ 0 w 2600960"/>
              <a:gd name="connsiteY0" fmla="*/ 0 h 2164080"/>
              <a:gd name="connsiteX1" fmla="*/ 1666240 w 2600960"/>
              <a:gd name="connsiteY1" fmla="*/ 721360 h 2164080"/>
              <a:gd name="connsiteX2" fmla="*/ 2600960 w 2600960"/>
              <a:gd name="connsiteY2" fmla="*/ 2164080 h 216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0960" h="2164080">
                <a:moveTo>
                  <a:pt x="0" y="0"/>
                </a:moveTo>
                <a:cubicBezTo>
                  <a:pt x="616373" y="180340"/>
                  <a:pt x="1232747" y="360680"/>
                  <a:pt x="1666240" y="721360"/>
                </a:cubicBezTo>
                <a:cubicBezTo>
                  <a:pt x="2099733" y="1082040"/>
                  <a:pt x="2600960" y="2164080"/>
                  <a:pt x="2600960" y="2164080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>
            <a:off x="4435428" y="-1537839"/>
            <a:ext cx="1226528" cy="1935721"/>
          </a:xfrm>
          <a:custGeom>
            <a:avLst/>
            <a:gdLst>
              <a:gd name="connsiteX0" fmla="*/ 0 w 2600960"/>
              <a:gd name="connsiteY0" fmla="*/ 0 h 2164080"/>
              <a:gd name="connsiteX1" fmla="*/ 1666240 w 2600960"/>
              <a:gd name="connsiteY1" fmla="*/ 721360 h 2164080"/>
              <a:gd name="connsiteX2" fmla="*/ 2600960 w 2600960"/>
              <a:gd name="connsiteY2" fmla="*/ 2164080 h 216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0960" h="2164080">
                <a:moveTo>
                  <a:pt x="0" y="0"/>
                </a:moveTo>
                <a:cubicBezTo>
                  <a:pt x="616373" y="180340"/>
                  <a:pt x="1232747" y="360680"/>
                  <a:pt x="1666240" y="721360"/>
                </a:cubicBezTo>
                <a:cubicBezTo>
                  <a:pt x="2099733" y="1082040"/>
                  <a:pt x="2600960" y="2164080"/>
                  <a:pt x="2600960" y="2164080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471104" y="-1575177"/>
            <a:ext cx="2245894" cy="1941094"/>
          </a:xfrm>
          <a:custGeom>
            <a:avLst/>
            <a:gdLst>
              <a:gd name="connsiteX0" fmla="*/ 0 w 2245894"/>
              <a:gd name="connsiteY0" fmla="*/ 0 h 1941094"/>
              <a:gd name="connsiteX1" fmla="*/ 1556084 w 2245894"/>
              <a:gd name="connsiteY1" fmla="*/ 368968 h 1941094"/>
              <a:gd name="connsiteX2" fmla="*/ 2245894 w 2245894"/>
              <a:gd name="connsiteY2" fmla="*/ 1941094 h 1941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45894" h="1941094">
                <a:moveTo>
                  <a:pt x="0" y="0"/>
                </a:moveTo>
                <a:cubicBezTo>
                  <a:pt x="590884" y="22726"/>
                  <a:pt x="1181768" y="45452"/>
                  <a:pt x="1556084" y="368968"/>
                </a:cubicBezTo>
                <a:cubicBezTo>
                  <a:pt x="1930400" y="692484"/>
                  <a:pt x="2245894" y="1941094"/>
                  <a:pt x="2245894" y="1941094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8100178" y="-1840894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8100178" y="705098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374201" y="705097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432642" y="-2322666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sp>
        <p:nvSpPr>
          <p:cNvPr id="39" name="Freeform 38"/>
          <p:cNvSpPr/>
          <p:nvPr/>
        </p:nvSpPr>
        <p:spPr>
          <a:xfrm>
            <a:off x="8742770" y="-1553783"/>
            <a:ext cx="2301257" cy="1935720"/>
          </a:xfrm>
          <a:custGeom>
            <a:avLst/>
            <a:gdLst>
              <a:gd name="connsiteX0" fmla="*/ 0 w 2641600"/>
              <a:gd name="connsiteY0" fmla="*/ 9879 h 2214599"/>
              <a:gd name="connsiteX1" fmla="*/ 2021840 w 2641600"/>
              <a:gd name="connsiteY1" fmla="*/ 334999 h 2214599"/>
              <a:gd name="connsiteX2" fmla="*/ 2641600 w 2641600"/>
              <a:gd name="connsiteY2" fmla="*/ 2214599 h 221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1600" h="2214599">
                <a:moveTo>
                  <a:pt x="0" y="9879"/>
                </a:moveTo>
                <a:cubicBezTo>
                  <a:pt x="790786" y="-11288"/>
                  <a:pt x="1581573" y="-32454"/>
                  <a:pt x="2021840" y="334999"/>
                </a:cubicBezTo>
                <a:cubicBezTo>
                  <a:pt x="2462107" y="702452"/>
                  <a:pt x="2641600" y="2214599"/>
                  <a:pt x="2641600" y="2214599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8759328" y="-1553785"/>
            <a:ext cx="2265853" cy="1935721"/>
          </a:xfrm>
          <a:custGeom>
            <a:avLst/>
            <a:gdLst>
              <a:gd name="connsiteX0" fmla="*/ 0 w 2600960"/>
              <a:gd name="connsiteY0" fmla="*/ 0 h 2164080"/>
              <a:gd name="connsiteX1" fmla="*/ 1666240 w 2600960"/>
              <a:gd name="connsiteY1" fmla="*/ 721360 h 2164080"/>
              <a:gd name="connsiteX2" fmla="*/ 2600960 w 2600960"/>
              <a:gd name="connsiteY2" fmla="*/ 2164080 h 216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0960" h="2164080">
                <a:moveTo>
                  <a:pt x="0" y="0"/>
                </a:moveTo>
                <a:cubicBezTo>
                  <a:pt x="616373" y="180340"/>
                  <a:pt x="1232747" y="360680"/>
                  <a:pt x="1666240" y="721360"/>
                </a:cubicBezTo>
                <a:cubicBezTo>
                  <a:pt x="2099733" y="1082040"/>
                  <a:pt x="2600960" y="2164080"/>
                  <a:pt x="2600960" y="2164080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>
          <a:xfrm>
            <a:off x="8767396" y="-1575178"/>
            <a:ext cx="2245894" cy="1941094"/>
          </a:xfrm>
          <a:custGeom>
            <a:avLst/>
            <a:gdLst>
              <a:gd name="connsiteX0" fmla="*/ 0 w 2245894"/>
              <a:gd name="connsiteY0" fmla="*/ 0 h 1941094"/>
              <a:gd name="connsiteX1" fmla="*/ 1556084 w 2245894"/>
              <a:gd name="connsiteY1" fmla="*/ 368968 h 1941094"/>
              <a:gd name="connsiteX2" fmla="*/ 2245894 w 2245894"/>
              <a:gd name="connsiteY2" fmla="*/ 1941094 h 1941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45894" h="1941094">
                <a:moveTo>
                  <a:pt x="0" y="0"/>
                </a:moveTo>
                <a:cubicBezTo>
                  <a:pt x="590884" y="22726"/>
                  <a:pt x="1181768" y="45452"/>
                  <a:pt x="1556084" y="368968"/>
                </a:cubicBezTo>
                <a:cubicBezTo>
                  <a:pt x="1930400" y="692484"/>
                  <a:pt x="2245894" y="1941094"/>
                  <a:pt x="2245894" y="1941094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388227" y="1659335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388227" y="4205327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649778" y="4115376"/>
            <a:ext cx="15020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>
                <a:solidFill>
                  <a:schemeClr val="accent5"/>
                </a:solidFill>
              </a:rPr>
              <a:t>Accuracy threshold</a:t>
            </a:r>
            <a:endParaRPr lang="en-US" sz="2400" b="1" dirty="0" smtClean="0">
              <a:solidFill>
                <a:schemeClr val="accent5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-251015" y="1185381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0" name="Right Arrow 29"/>
          <p:cNvSpPr/>
          <p:nvPr/>
        </p:nvSpPr>
        <p:spPr>
          <a:xfrm rot="2760641">
            <a:off x="841806" y="2164467"/>
            <a:ext cx="1060544" cy="44704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</a:t>
            </a:r>
            <a:endParaRPr lang="en-US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406205" y="3142109"/>
            <a:ext cx="362110" cy="530955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768315" y="3142109"/>
            <a:ext cx="15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Adaptive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41" name="TextBox 40"/>
          <p:cNvSpPr txBox="1"/>
          <p:nvPr/>
        </p:nvSpPr>
        <p:spPr>
          <a:xfrm>
            <a:off x="1693186" y="2076175"/>
            <a:ext cx="13389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Static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44" name="Freeform 43"/>
          <p:cNvSpPr/>
          <p:nvPr/>
        </p:nvSpPr>
        <p:spPr>
          <a:xfrm>
            <a:off x="821775" y="1757514"/>
            <a:ext cx="2314575" cy="2143126"/>
          </a:xfrm>
          <a:custGeom>
            <a:avLst/>
            <a:gdLst>
              <a:gd name="connsiteX0" fmla="*/ 2314575 w 2314575"/>
              <a:gd name="connsiteY0" fmla="*/ 0 h 2143126"/>
              <a:gd name="connsiteX1" fmla="*/ 1714500 w 2314575"/>
              <a:gd name="connsiteY1" fmla="*/ 1343026 h 2143126"/>
              <a:gd name="connsiteX2" fmla="*/ 0 w 2314575"/>
              <a:gd name="connsiteY2" fmla="*/ 2143126 h 2143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14575" h="2143126">
                <a:moveTo>
                  <a:pt x="2314575" y="0"/>
                </a:moveTo>
                <a:cubicBezTo>
                  <a:pt x="2207418" y="492919"/>
                  <a:pt x="2100262" y="985838"/>
                  <a:pt x="1714500" y="1343026"/>
                </a:cubicBezTo>
                <a:cubicBezTo>
                  <a:pt x="1328737" y="1700214"/>
                  <a:pt x="0" y="2143126"/>
                  <a:pt x="0" y="2143126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 flipV="1">
            <a:off x="5154327" y="1671789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5154327" y="4217781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7415878" y="4127830"/>
            <a:ext cx="15020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>
                <a:solidFill>
                  <a:schemeClr val="accent5"/>
                </a:solidFill>
              </a:rPr>
              <a:t>Accuracy threshold</a:t>
            </a:r>
            <a:endParaRPr lang="en-US" sz="2400" b="1" dirty="0" smtClean="0">
              <a:solidFill>
                <a:schemeClr val="accent5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515085" y="1197835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55" name="Freeform 54"/>
          <p:cNvSpPr/>
          <p:nvPr/>
        </p:nvSpPr>
        <p:spPr>
          <a:xfrm>
            <a:off x="5497180" y="1194412"/>
            <a:ext cx="2386012" cy="1063857"/>
          </a:xfrm>
          <a:custGeom>
            <a:avLst/>
            <a:gdLst>
              <a:gd name="connsiteX0" fmla="*/ 2386012 w 2386012"/>
              <a:gd name="connsiteY0" fmla="*/ 0 h 2257426"/>
              <a:gd name="connsiteX1" fmla="*/ 1957387 w 2386012"/>
              <a:gd name="connsiteY1" fmla="*/ 1785938 h 2257426"/>
              <a:gd name="connsiteX2" fmla="*/ 0 w 2386012"/>
              <a:gd name="connsiteY2" fmla="*/ 2257426 h 225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6012" h="2257426">
                <a:moveTo>
                  <a:pt x="2386012" y="0"/>
                </a:moveTo>
                <a:cubicBezTo>
                  <a:pt x="2370534" y="704850"/>
                  <a:pt x="2355056" y="1409700"/>
                  <a:pt x="1957387" y="1785938"/>
                </a:cubicBezTo>
                <a:cubicBezTo>
                  <a:pt x="1559718" y="2162176"/>
                  <a:pt x="0" y="2257426"/>
                  <a:pt x="0" y="2257426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/>
          <p:cNvSpPr/>
          <p:nvPr/>
        </p:nvSpPr>
        <p:spPr>
          <a:xfrm>
            <a:off x="5497180" y="1488266"/>
            <a:ext cx="2386012" cy="1751959"/>
          </a:xfrm>
          <a:custGeom>
            <a:avLst/>
            <a:gdLst>
              <a:gd name="connsiteX0" fmla="*/ 2386012 w 2386012"/>
              <a:gd name="connsiteY0" fmla="*/ 0 h 2257426"/>
              <a:gd name="connsiteX1" fmla="*/ 1957387 w 2386012"/>
              <a:gd name="connsiteY1" fmla="*/ 1785938 h 2257426"/>
              <a:gd name="connsiteX2" fmla="*/ 0 w 2386012"/>
              <a:gd name="connsiteY2" fmla="*/ 2257426 h 225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6012" h="2257426">
                <a:moveTo>
                  <a:pt x="2386012" y="0"/>
                </a:moveTo>
                <a:cubicBezTo>
                  <a:pt x="2370534" y="704850"/>
                  <a:pt x="2355056" y="1409700"/>
                  <a:pt x="1957387" y="1785938"/>
                </a:cubicBezTo>
                <a:cubicBezTo>
                  <a:pt x="1559718" y="2162176"/>
                  <a:pt x="0" y="2257426"/>
                  <a:pt x="0" y="2257426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/>
          <p:cNvSpPr/>
          <p:nvPr/>
        </p:nvSpPr>
        <p:spPr>
          <a:xfrm>
            <a:off x="5412184" y="2357394"/>
            <a:ext cx="2386012" cy="1575613"/>
          </a:xfrm>
          <a:custGeom>
            <a:avLst/>
            <a:gdLst>
              <a:gd name="connsiteX0" fmla="*/ 2386012 w 2386012"/>
              <a:gd name="connsiteY0" fmla="*/ 0 h 2257426"/>
              <a:gd name="connsiteX1" fmla="*/ 1957387 w 2386012"/>
              <a:gd name="connsiteY1" fmla="*/ 1785938 h 2257426"/>
              <a:gd name="connsiteX2" fmla="*/ 0 w 2386012"/>
              <a:gd name="connsiteY2" fmla="*/ 2257426 h 225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6012" h="2257426">
                <a:moveTo>
                  <a:pt x="2386012" y="0"/>
                </a:moveTo>
                <a:cubicBezTo>
                  <a:pt x="2370534" y="704850"/>
                  <a:pt x="2355056" y="1409700"/>
                  <a:pt x="1957387" y="1785938"/>
                </a:cubicBezTo>
                <a:cubicBezTo>
                  <a:pt x="1559718" y="2162176"/>
                  <a:pt x="0" y="2257426"/>
                  <a:pt x="0" y="2257426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1"/>
          <p:cNvSpPr/>
          <p:nvPr/>
        </p:nvSpPr>
        <p:spPr>
          <a:xfrm>
            <a:off x="1028700" y="1800225"/>
            <a:ext cx="2128838" cy="2114550"/>
          </a:xfrm>
          <a:custGeom>
            <a:avLst/>
            <a:gdLst>
              <a:gd name="connsiteX0" fmla="*/ 2128838 w 2128838"/>
              <a:gd name="connsiteY0" fmla="*/ 0 h 2114550"/>
              <a:gd name="connsiteX1" fmla="*/ 1957388 w 2128838"/>
              <a:gd name="connsiteY1" fmla="*/ 1485900 h 2114550"/>
              <a:gd name="connsiteX2" fmla="*/ 1443038 w 2128838"/>
              <a:gd name="connsiteY2" fmla="*/ 1957388 h 2114550"/>
              <a:gd name="connsiteX3" fmla="*/ 0 w 2128838"/>
              <a:gd name="connsiteY3" fmla="*/ 2114550 h 211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8838" h="2114550">
                <a:moveTo>
                  <a:pt x="2128838" y="0"/>
                </a:moveTo>
                <a:cubicBezTo>
                  <a:pt x="2100263" y="579834"/>
                  <a:pt x="2071688" y="1159669"/>
                  <a:pt x="1957388" y="1485900"/>
                </a:cubicBezTo>
                <a:cubicBezTo>
                  <a:pt x="1843088" y="1812131"/>
                  <a:pt x="1769269" y="1852613"/>
                  <a:pt x="1443038" y="1957388"/>
                </a:cubicBezTo>
                <a:cubicBezTo>
                  <a:pt x="1116807" y="2062163"/>
                  <a:pt x="0" y="2114550"/>
                  <a:pt x="0" y="2114550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Arrow Connector 66"/>
          <p:cNvCxnSpPr/>
          <p:nvPr/>
        </p:nvCxnSpPr>
        <p:spPr>
          <a:xfrm flipV="1">
            <a:off x="9662570" y="1623433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V="1">
            <a:off x="9662570" y="4169425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1924121" y="4079474"/>
            <a:ext cx="15020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>
                <a:solidFill>
                  <a:schemeClr val="accent5"/>
                </a:solidFill>
              </a:rPr>
              <a:t>Accuracy threshold</a:t>
            </a:r>
            <a:endParaRPr lang="en-US" sz="2400" b="1" dirty="0" smtClean="0">
              <a:solidFill>
                <a:schemeClr val="accent5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9023328" y="1149479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71" name="Freeform 70"/>
          <p:cNvSpPr/>
          <p:nvPr/>
        </p:nvSpPr>
        <p:spPr>
          <a:xfrm>
            <a:off x="9920427" y="1659336"/>
            <a:ext cx="2386011" cy="2225316"/>
          </a:xfrm>
          <a:custGeom>
            <a:avLst/>
            <a:gdLst>
              <a:gd name="connsiteX0" fmla="*/ 2386012 w 2386012"/>
              <a:gd name="connsiteY0" fmla="*/ 0 h 2257426"/>
              <a:gd name="connsiteX1" fmla="*/ 1957387 w 2386012"/>
              <a:gd name="connsiteY1" fmla="*/ 1785938 h 2257426"/>
              <a:gd name="connsiteX2" fmla="*/ 0 w 2386012"/>
              <a:gd name="connsiteY2" fmla="*/ 2257426 h 2257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6012" h="2257426">
                <a:moveTo>
                  <a:pt x="2386012" y="0"/>
                </a:moveTo>
                <a:cubicBezTo>
                  <a:pt x="2370534" y="704850"/>
                  <a:pt x="2355056" y="1409700"/>
                  <a:pt x="1957387" y="1785938"/>
                </a:cubicBezTo>
                <a:cubicBezTo>
                  <a:pt x="1559718" y="2162176"/>
                  <a:pt x="0" y="2257426"/>
                  <a:pt x="0" y="2257426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10186988" y="1671638"/>
            <a:ext cx="2136292" cy="2214562"/>
          </a:xfrm>
          <a:custGeom>
            <a:avLst/>
            <a:gdLst>
              <a:gd name="connsiteX0" fmla="*/ 2128837 w 2136292"/>
              <a:gd name="connsiteY0" fmla="*/ 0 h 2214562"/>
              <a:gd name="connsiteX1" fmla="*/ 2043112 w 2136292"/>
              <a:gd name="connsiteY1" fmla="*/ 1614487 h 2214562"/>
              <a:gd name="connsiteX2" fmla="*/ 1471612 w 2136292"/>
              <a:gd name="connsiteY2" fmla="*/ 2057400 h 2214562"/>
              <a:gd name="connsiteX3" fmla="*/ 0 w 2136292"/>
              <a:gd name="connsiteY3" fmla="*/ 2214562 h 2214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6292" h="2214562">
                <a:moveTo>
                  <a:pt x="2128837" y="0"/>
                </a:moveTo>
                <a:cubicBezTo>
                  <a:pt x="2140743" y="635793"/>
                  <a:pt x="2152649" y="1271587"/>
                  <a:pt x="2043112" y="1614487"/>
                </a:cubicBezTo>
                <a:cubicBezTo>
                  <a:pt x="1933575" y="1957387"/>
                  <a:pt x="1812131" y="1957388"/>
                  <a:pt x="1471612" y="2057400"/>
                </a:cubicBezTo>
                <a:cubicBezTo>
                  <a:pt x="1131093" y="2157412"/>
                  <a:pt x="0" y="2214562"/>
                  <a:pt x="0" y="221456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Freeform 71"/>
          <p:cNvSpPr/>
          <p:nvPr/>
        </p:nvSpPr>
        <p:spPr>
          <a:xfrm>
            <a:off x="9965737" y="1671637"/>
            <a:ext cx="2314575" cy="2143126"/>
          </a:xfrm>
          <a:custGeom>
            <a:avLst/>
            <a:gdLst>
              <a:gd name="connsiteX0" fmla="*/ 2314575 w 2314575"/>
              <a:gd name="connsiteY0" fmla="*/ 0 h 2143126"/>
              <a:gd name="connsiteX1" fmla="*/ 1714500 w 2314575"/>
              <a:gd name="connsiteY1" fmla="*/ 1343026 h 2143126"/>
              <a:gd name="connsiteX2" fmla="*/ 0 w 2314575"/>
              <a:gd name="connsiteY2" fmla="*/ 2143126 h 2143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14575" h="2143126">
                <a:moveTo>
                  <a:pt x="2314575" y="0"/>
                </a:moveTo>
                <a:cubicBezTo>
                  <a:pt x="2207418" y="492919"/>
                  <a:pt x="2100262" y="985838"/>
                  <a:pt x="1714500" y="1343026"/>
                </a:cubicBezTo>
                <a:cubicBezTo>
                  <a:pt x="1328737" y="1700214"/>
                  <a:pt x="0" y="2143126"/>
                  <a:pt x="0" y="2143126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6582450" y="3699986"/>
            <a:ext cx="1870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Cross-camera</a:t>
            </a:r>
            <a:endParaRPr lang="en-US" sz="2400"/>
          </a:p>
        </p:txBody>
      </p:sp>
      <p:sp>
        <p:nvSpPr>
          <p:cNvPr id="73" name="TextBox 72"/>
          <p:cNvSpPr txBox="1"/>
          <p:nvPr/>
        </p:nvSpPr>
        <p:spPr>
          <a:xfrm>
            <a:off x="5306332" y="2392318"/>
            <a:ext cx="2254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Reduced search space</a:t>
            </a:r>
            <a:endParaRPr lang="en-US" sz="2400" dirty="0"/>
          </a:p>
        </p:txBody>
      </p:sp>
      <p:sp>
        <p:nvSpPr>
          <p:cNvPr id="74" name="TextBox 73"/>
          <p:cNvSpPr txBox="1"/>
          <p:nvPr/>
        </p:nvSpPr>
        <p:spPr>
          <a:xfrm>
            <a:off x="6528283" y="1599890"/>
            <a:ext cx="8875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Naïve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17440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1105295" y="168060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1105295" y="4226594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941973" y="4226593"/>
            <a:ext cx="1499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/>
              <a:t>Δaccuracy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37759" y="1198830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CDF</a:t>
            </a:r>
          </a:p>
        </p:txBody>
      </p:sp>
      <p:sp>
        <p:nvSpPr>
          <p:cNvPr id="20" name="Freeform 19"/>
          <p:cNvSpPr/>
          <p:nvPr/>
        </p:nvSpPr>
        <p:spPr>
          <a:xfrm>
            <a:off x="1265274" y="1788230"/>
            <a:ext cx="2998382" cy="2337202"/>
          </a:xfrm>
          <a:custGeom>
            <a:avLst/>
            <a:gdLst>
              <a:gd name="connsiteX0" fmla="*/ 0 w 2998382"/>
              <a:gd name="connsiteY0" fmla="*/ 2337202 h 2337202"/>
              <a:gd name="connsiteX1" fmla="*/ 361507 w 2998382"/>
              <a:gd name="connsiteY1" fmla="*/ 1901268 h 2337202"/>
              <a:gd name="connsiteX2" fmla="*/ 659219 w 2998382"/>
              <a:gd name="connsiteY2" fmla="*/ 487137 h 2337202"/>
              <a:gd name="connsiteX3" fmla="*/ 1435396 w 2998382"/>
              <a:gd name="connsiteY3" fmla="*/ 51202 h 2337202"/>
              <a:gd name="connsiteX4" fmla="*/ 2998382 w 2998382"/>
              <a:gd name="connsiteY4" fmla="*/ 8672 h 2337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8382" h="2337202">
                <a:moveTo>
                  <a:pt x="0" y="2337202"/>
                </a:moveTo>
                <a:cubicBezTo>
                  <a:pt x="125818" y="2273407"/>
                  <a:pt x="251637" y="2209612"/>
                  <a:pt x="361507" y="1901268"/>
                </a:cubicBezTo>
                <a:cubicBezTo>
                  <a:pt x="471377" y="1592924"/>
                  <a:pt x="480238" y="795481"/>
                  <a:pt x="659219" y="487137"/>
                </a:cubicBezTo>
                <a:cubicBezTo>
                  <a:pt x="838201" y="178793"/>
                  <a:pt x="1045536" y="130946"/>
                  <a:pt x="1435396" y="51202"/>
                </a:cubicBezTo>
                <a:cubicBezTo>
                  <a:pt x="1825257" y="-28542"/>
                  <a:pt x="2998382" y="8672"/>
                  <a:pt x="2998382" y="867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1287029" y="1774943"/>
            <a:ext cx="2136655" cy="2337202"/>
          </a:xfrm>
          <a:custGeom>
            <a:avLst/>
            <a:gdLst>
              <a:gd name="connsiteX0" fmla="*/ 0 w 2998382"/>
              <a:gd name="connsiteY0" fmla="*/ 2337202 h 2337202"/>
              <a:gd name="connsiteX1" fmla="*/ 361507 w 2998382"/>
              <a:gd name="connsiteY1" fmla="*/ 1901268 h 2337202"/>
              <a:gd name="connsiteX2" fmla="*/ 659219 w 2998382"/>
              <a:gd name="connsiteY2" fmla="*/ 487137 h 2337202"/>
              <a:gd name="connsiteX3" fmla="*/ 1435396 w 2998382"/>
              <a:gd name="connsiteY3" fmla="*/ 51202 h 2337202"/>
              <a:gd name="connsiteX4" fmla="*/ 2998382 w 2998382"/>
              <a:gd name="connsiteY4" fmla="*/ 8672 h 2337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8382" h="2337202">
                <a:moveTo>
                  <a:pt x="0" y="2337202"/>
                </a:moveTo>
                <a:cubicBezTo>
                  <a:pt x="125818" y="2273407"/>
                  <a:pt x="251637" y="2209612"/>
                  <a:pt x="361507" y="1901268"/>
                </a:cubicBezTo>
                <a:cubicBezTo>
                  <a:pt x="471377" y="1592924"/>
                  <a:pt x="480238" y="795481"/>
                  <a:pt x="659219" y="487137"/>
                </a:cubicBezTo>
                <a:cubicBezTo>
                  <a:pt x="838201" y="178793"/>
                  <a:pt x="1045536" y="130946"/>
                  <a:pt x="1435396" y="51202"/>
                </a:cubicBezTo>
                <a:cubicBezTo>
                  <a:pt x="1825257" y="-28542"/>
                  <a:pt x="2998382" y="8672"/>
                  <a:pt x="2998382" y="867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1262959" y="1761657"/>
            <a:ext cx="1586568" cy="2377062"/>
          </a:xfrm>
          <a:custGeom>
            <a:avLst/>
            <a:gdLst>
              <a:gd name="connsiteX0" fmla="*/ 0 w 2998382"/>
              <a:gd name="connsiteY0" fmla="*/ 2337202 h 2337202"/>
              <a:gd name="connsiteX1" fmla="*/ 361507 w 2998382"/>
              <a:gd name="connsiteY1" fmla="*/ 1901268 h 2337202"/>
              <a:gd name="connsiteX2" fmla="*/ 659219 w 2998382"/>
              <a:gd name="connsiteY2" fmla="*/ 487137 h 2337202"/>
              <a:gd name="connsiteX3" fmla="*/ 1435396 w 2998382"/>
              <a:gd name="connsiteY3" fmla="*/ 51202 h 2337202"/>
              <a:gd name="connsiteX4" fmla="*/ 2998382 w 2998382"/>
              <a:gd name="connsiteY4" fmla="*/ 8672 h 2337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8382" h="2337202">
                <a:moveTo>
                  <a:pt x="0" y="2337202"/>
                </a:moveTo>
                <a:cubicBezTo>
                  <a:pt x="125818" y="2273407"/>
                  <a:pt x="251637" y="2209612"/>
                  <a:pt x="361507" y="1901268"/>
                </a:cubicBezTo>
                <a:cubicBezTo>
                  <a:pt x="471377" y="1592924"/>
                  <a:pt x="480238" y="795481"/>
                  <a:pt x="659219" y="487137"/>
                </a:cubicBezTo>
                <a:cubicBezTo>
                  <a:pt x="838201" y="178793"/>
                  <a:pt x="1045536" y="130946"/>
                  <a:pt x="1435396" y="51202"/>
                </a:cubicBezTo>
                <a:cubicBezTo>
                  <a:pt x="1825257" y="-28542"/>
                  <a:pt x="2998382" y="8672"/>
                  <a:pt x="2998382" y="867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6209437" y="1680600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6209437" y="4226592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873698" y="4226592"/>
            <a:ext cx="1708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Sample rate</a:t>
            </a:r>
            <a:endParaRPr lang="en-US" sz="24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5541901" y="1194193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9211047" y="1680600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710717" y="1194192"/>
            <a:ext cx="971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Speed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6338916" y="2133281"/>
            <a:ext cx="2540000" cy="1631647"/>
          </a:xfrm>
          <a:custGeom>
            <a:avLst/>
            <a:gdLst>
              <a:gd name="connsiteX0" fmla="*/ 0 w 2540000"/>
              <a:gd name="connsiteY0" fmla="*/ 1747520 h 1747520"/>
              <a:gd name="connsiteX1" fmla="*/ 843280 w 2540000"/>
              <a:gd name="connsiteY1" fmla="*/ 386080 h 1747520"/>
              <a:gd name="connsiteX2" fmla="*/ 2540000 w 2540000"/>
              <a:gd name="connsiteY2" fmla="*/ 0 h 174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0000" h="1747520">
                <a:moveTo>
                  <a:pt x="0" y="1747520"/>
                </a:moveTo>
                <a:cubicBezTo>
                  <a:pt x="209973" y="1212426"/>
                  <a:pt x="419947" y="677333"/>
                  <a:pt x="843280" y="386080"/>
                </a:cubicBezTo>
                <a:cubicBezTo>
                  <a:pt x="1266613" y="94827"/>
                  <a:pt x="2540000" y="0"/>
                  <a:pt x="2540000" y="0"/>
                </a:cubicBezTo>
              </a:path>
            </a:pathLst>
          </a:custGeom>
          <a:noFill/>
          <a:ln w="28575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6376343" y="2133280"/>
            <a:ext cx="2445608" cy="1615888"/>
          </a:xfrm>
          <a:custGeom>
            <a:avLst/>
            <a:gdLst>
              <a:gd name="connsiteX0" fmla="*/ 0 w 2489200"/>
              <a:gd name="connsiteY0" fmla="*/ 1646010 h 1646010"/>
              <a:gd name="connsiteX1" fmla="*/ 233680 w 2489200"/>
              <a:gd name="connsiteY1" fmla="*/ 396330 h 1646010"/>
              <a:gd name="connsiteX2" fmla="*/ 711200 w 2489200"/>
              <a:gd name="connsiteY2" fmla="*/ 61050 h 1646010"/>
              <a:gd name="connsiteX3" fmla="*/ 2489200 w 2489200"/>
              <a:gd name="connsiteY3" fmla="*/ 90 h 1646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9200" h="1646010">
                <a:moveTo>
                  <a:pt x="0" y="1646010"/>
                </a:moveTo>
                <a:cubicBezTo>
                  <a:pt x="57573" y="1153250"/>
                  <a:pt x="115147" y="660490"/>
                  <a:pt x="233680" y="396330"/>
                </a:cubicBezTo>
                <a:cubicBezTo>
                  <a:pt x="352213" y="132170"/>
                  <a:pt x="335280" y="127090"/>
                  <a:pt x="711200" y="61050"/>
                </a:cubicBezTo>
                <a:cubicBezTo>
                  <a:pt x="1087120" y="-4990"/>
                  <a:pt x="2489200" y="90"/>
                  <a:pt x="2489200" y="90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>
            <a:off x="6338914" y="1940688"/>
            <a:ext cx="2540001" cy="1960880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6301532" y="2033593"/>
            <a:ext cx="2445608" cy="1615888"/>
          </a:xfrm>
          <a:custGeom>
            <a:avLst/>
            <a:gdLst>
              <a:gd name="connsiteX0" fmla="*/ 0 w 2489200"/>
              <a:gd name="connsiteY0" fmla="*/ 1646010 h 1646010"/>
              <a:gd name="connsiteX1" fmla="*/ 233680 w 2489200"/>
              <a:gd name="connsiteY1" fmla="*/ 396330 h 1646010"/>
              <a:gd name="connsiteX2" fmla="*/ 711200 w 2489200"/>
              <a:gd name="connsiteY2" fmla="*/ 61050 h 1646010"/>
              <a:gd name="connsiteX3" fmla="*/ 2489200 w 2489200"/>
              <a:gd name="connsiteY3" fmla="*/ 90 h 1646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9200" h="1646010">
                <a:moveTo>
                  <a:pt x="0" y="1646010"/>
                </a:moveTo>
                <a:cubicBezTo>
                  <a:pt x="57573" y="1153250"/>
                  <a:pt x="115147" y="660490"/>
                  <a:pt x="233680" y="396330"/>
                </a:cubicBezTo>
                <a:cubicBezTo>
                  <a:pt x="352213" y="132170"/>
                  <a:pt x="335280" y="127090"/>
                  <a:pt x="711200" y="61050"/>
                </a:cubicBezTo>
                <a:cubicBezTo>
                  <a:pt x="1087120" y="-4990"/>
                  <a:pt x="2489200" y="90"/>
                  <a:pt x="2489200" y="90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/>
          <p:cNvSpPr/>
          <p:nvPr/>
        </p:nvSpPr>
        <p:spPr>
          <a:xfrm>
            <a:off x="6447743" y="2143877"/>
            <a:ext cx="2540000" cy="1631647"/>
          </a:xfrm>
          <a:custGeom>
            <a:avLst/>
            <a:gdLst>
              <a:gd name="connsiteX0" fmla="*/ 0 w 2540000"/>
              <a:gd name="connsiteY0" fmla="*/ 1747520 h 1747520"/>
              <a:gd name="connsiteX1" fmla="*/ 843280 w 2540000"/>
              <a:gd name="connsiteY1" fmla="*/ 386080 h 1747520"/>
              <a:gd name="connsiteX2" fmla="*/ 2540000 w 2540000"/>
              <a:gd name="connsiteY2" fmla="*/ 0 h 174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0000" h="1747520">
                <a:moveTo>
                  <a:pt x="0" y="1747520"/>
                </a:moveTo>
                <a:cubicBezTo>
                  <a:pt x="209973" y="1212426"/>
                  <a:pt x="419947" y="677333"/>
                  <a:pt x="843280" y="386080"/>
                </a:cubicBezTo>
                <a:cubicBezTo>
                  <a:pt x="1266613" y="94827"/>
                  <a:pt x="2540000" y="0"/>
                  <a:pt x="2540000" y="0"/>
                </a:cubicBezTo>
              </a:path>
            </a:pathLst>
          </a:custGeom>
          <a:noFill/>
          <a:ln w="28575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6458195" y="2243368"/>
            <a:ext cx="2540000" cy="1631647"/>
          </a:xfrm>
          <a:custGeom>
            <a:avLst/>
            <a:gdLst>
              <a:gd name="connsiteX0" fmla="*/ 0 w 2540000"/>
              <a:gd name="connsiteY0" fmla="*/ 1747520 h 1747520"/>
              <a:gd name="connsiteX1" fmla="*/ 843280 w 2540000"/>
              <a:gd name="connsiteY1" fmla="*/ 386080 h 1747520"/>
              <a:gd name="connsiteX2" fmla="*/ 2540000 w 2540000"/>
              <a:gd name="connsiteY2" fmla="*/ 0 h 174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0000" h="1747520">
                <a:moveTo>
                  <a:pt x="0" y="1747520"/>
                </a:moveTo>
                <a:cubicBezTo>
                  <a:pt x="209973" y="1212426"/>
                  <a:pt x="419947" y="677333"/>
                  <a:pt x="843280" y="386080"/>
                </a:cubicBezTo>
                <a:cubicBezTo>
                  <a:pt x="1266613" y="94827"/>
                  <a:pt x="2540000" y="0"/>
                  <a:pt x="2540000" y="0"/>
                </a:cubicBezTo>
              </a:path>
            </a:pathLst>
          </a:custGeom>
          <a:noFill/>
          <a:ln w="28575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36"/>
          <p:cNvSpPr/>
          <p:nvPr/>
        </p:nvSpPr>
        <p:spPr>
          <a:xfrm>
            <a:off x="6257063" y="1980881"/>
            <a:ext cx="2445608" cy="1615888"/>
          </a:xfrm>
          <a:custGeom>
            <a:avLst/>
            <a:gdLst>
              <a:gd name="connsiteX0" fmla="*/ 0 w 2489200"/>
              <a:gd name="connsiteY0" fmla="*/ 1646010 h 1646010"/>
              <a:gd name="connsiteX1" fmla="*/ 233680 w 2489200"/>
              <a:gd name="connsiteY1" fmla="*/ 396330 h 1646010"/>
              <a:gd name="connsiteX2" fmla="*/ 711200 w 2489200"/>
              <a:gd name="connsiteY2" fmla="*/ 61050 h 1646010"/>
              <a:gd name="connsiteX3" fmla="*/ 2489200 w 2489200"/>
              <a:gd name="connsiteY3" fmla="*/ 90 h 1646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9200" h="1646010">
                <a:moveTo>
                  <a:pt x="0" y="1646010"/>
                </a:moveTo>
                <a:cubicBezTo>
                  <a:pt x="57573" y="1153250"/>
                  <a:pt x="115147" y="660490"/>
                  <a:pt x="233680" y="396330"/>
                </a:cubicBezTo>
                <a:cubicBezTo>
                  <a:pt x="352213" y="132170"/>
                  <a:pt x="335280" y="127090"/>
                  <a:pt x="711200" y="61050"/>
                </a:cubicBezTo>
                <a:cubicBezTo>
                  <a:pt x="1087120" y="-4990"/>
                  <a:pt x="2489200" y="90"/>
                  <a:pt x="2489200" y="90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55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/>
          <p:cNvCxnSpPr/>
          <p:nvPr/>
        </p:nvCxnSpPr>
        <p:spPr>
          <a:xfrm flipV="1">
            <a:off x="1094663" y="1265933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094663" y="3811925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18960" y="3811925"/>
            <a:ext cx="1952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/>
              <a:t>F(Confidence)</a:t>
            </a:r>
            <a:endParaRPr lang="en-US" sz="2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427127" y="784161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Accuracy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1371601" y="1488559"/>
            <a:ext cx="2349795" cy="20733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6752828" y="1319078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752828" y="3865070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235993" y="3859375"/>
            <a:ext cx="2351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Resize resolution</a:t>
            </a:r>
            <a:endParaRPr lang="en-US" sz="2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5775786" y="832671"/>
            <a:ext cx="1954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>
                <a:solidFill>
                  <a:schemeClr val="accent5"/>
                </a:solidFill>
              </a:rPr>
              <a:t>F(Confidence)</a:t>
            </a:r>
            <a:endParaRPr lang="en-US" sz="2400" b="1" dirty="0" smtClean="0">
              <a:solidFill>
                <a:schemeClr val="accent5"/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9754438" y="1319078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9266559" y="832670"/>
            <a:ext cx="971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C00000"/>
                </a:solidFill>
              </a:rPr>
              <a:t>Speed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6918826" y="1731503"/>
            <a:ext cx="2668708" cy="1491489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6919732" y="1499354"/>
            <a:ext cx="2609795" cy="1828810"/>
          </a:xfrm>
          <a:custGeom>
            <a:avLst/>
            <a:gdLst>
              <a:gd name="connsiteX0" fmla="*/ 0 w 2407920"/>
              <a:gd name="connsiteY0" fmla="*/ 1828810 h 1828810"/>
              <a:gd name="connsiteX1" fmla="*/ 1371600 w 2407920"/>
              <a:gd name="connsiteY1" fmla="*/ 60970 h 1828810"/>
              <a:gd name="connsiteX2" fmla="*/ 2407920 w 2407920"/>
              <a:gd name="connsiteY2" fmla="*/ 579130 h 1828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07920" h="1828810">
                <a:moveTo>
                  <a:pt x="0" y="1828810"/>
                </a:moveTo>
                <a:cubicBezTo>
                  <a:pt x="485140" y="1049030"/>
                  <a:pt x="970280" y="269250"/>
                  <a:pt x="1371600" y="60970"/>
                </a:cubicBezTo>
                <a:cubicBezTo>
                  <a:pt x="1772920" y="-147310"/>
                  <a:pt x="2090420" y="215910"/>
                  <a:pt x="2407920" y="579130"/>
                </a:cubicBezTo>
              </a:path>
            </a:pathLst>
          </a:custGeom>
          <a:noFill/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890422" y="1820471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8479685" y="1430774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7479097" y="2345179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9129399" y="1683311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>
            <a:stCxn id="29" idx="7"/>
            <a:endCxn id="27" idx="3"/>
          </p:cNvCxnSpPr>
          <p:nvPr/>
        </p:nvCxnSpPr>
        <p:spPr>
          <a:xfrm flipV="1">
            <a:off x="7596170" y="1937544"/>
            <a:ext cx="314339" cy="427722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7" idx="7"/>
            <a:endCxn id="28" idx="2"/>
          </p:cNvCxnSpPr>
          <p:nvPr/>
        </p:nvCxnSpPr>
        <p:spPr>
          <a:xfrm flipV="1">
            <a:off x="8007495" y="1499354"/>
            <a:ext cx="472190" cy="341204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8" idx="6"/>
            <a:endCxn id="30" idx="1"/>
          </p:cNvCxnSpPr>
          <p:nvPr/>
        </p:nvCxnSpPr>
        <p:spPr>
          <a:xfrm>
            <a:off x="8616845" y="1499354"/>
            <a:ext cx="532641" cy="204044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938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741180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741180" y="383022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405441" y="3830224"/>
            <a:ext cx="1708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Sample rate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3644" y="79782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3742790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797376" y="797824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953657" y="1879600"/>
            <a:ext cx="2540000" cy="1672890"/>
          </a:xfrm>
          <a:custGeom>
            <a:avLst/>
            <a:gdLst>
              <a:gd name="connsiteX0" fmla="*/ 0 w 2540000"/>
              <a:gd name="connsiteY0" fmla="*/ 1747520 h 1747520"/>
              <a:gd name="connsiteX1" fmla="*/ 843280 w 2540000"/>
              <a:gd name="connsiteY1" fmla="*/ 386080 h 1747520"/>
              <a:gd name="connsiteX2" fmla="*/ 2540000 w 2540000"/>
              <a:gd name="connsiteY2" fmla="*/ 0 h 174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0000" h="1747520">
                <a:moveTo>
                  <a:pt x="0" y="1747520"/>
                </a:moveTo>
                <a:cubicBezTo>
                  <a:pt x="209973" y="1212426"/>
                  <a:pt x="419947" y="677333"/>
                  <a:pt x="843280" y="386080"/>
                </a:cubicBezTo>
                <a:cubicBezTo>
                  <a:pt x="1266613" y="94827"/>
                  <a:pt x="2540000" y="0"/>
                  <a:pt x="2540000" y="0"/>
                </a:cubicBezTo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870657" y="1544320"/>
            <a:ext cx="2540001" cy="1960880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4732987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732987" y="383022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569438" y="3824529"/>
            <a:ext cx="3585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Confidence level</a:t>
            </a:r>
          </a:p>
          <a:p>
            <a:pPr algn="ctr"/>
            <a:r>
              <a:rPr lang="en-US" sz="2400" b="1" dirty="0" smtClean="0"/>
              <a:t>(or brightness adjustment)</a:t>
            </a:r>
            <a:endParaRPr lang="en-US" sz="2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065451" y="79782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7734597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857081" y="797824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Freeform 27"/>
          <p:cNvSpPr/>
          <p:nvPr/>
        </p:nvSpPr>
        <p:spPr>
          <a:xfrm flipV="1">
            <a:off x="4862466" y="2463801"/>
            <a:ext cx="2645595" cy="45719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4993195" y="1696659"/>
            <a:ext cx="2514866" cy="1503741"/>
          </a:xfrm>
          <a:custGeom>
            <a:avLst/>
            <a:gdLst>
              <a:gd name="connsiteX0" fmla="*/ 0 w 2092960"/>
              <a:gd name="connsiteY0" fmla="*/ 1737421 h 1788221"/>
              <a:gd name="connsiteX1" fmla="*/ 822960 w 2092960"/>
              <a:gd name="connsiteY1" fmla="*/ 61 h 1788221"/>
              <a:gd name="connsiteX2" fmla="*/ 2092960 w 2092960"/>
              <a:gd name="connsiteY2" fmla="*/ 1788221 h 178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92960" h="1788221">
                <a:moveTo>
                  <a:pt x="0" y="1737421"/>
                </a:moveTo>
                <a:cubicBezTo>
                  <a:pt x="237066" y="864507"/>
                  <a:pt x="474133" y="-8406"/>
                  <a:pt x="822960" y="61"/>
                </a:cubicBezTo>
                <a:cubicBezTo>
                  <a:pt x="1171787" y="8528"/>
                  <a:pt x="2092960" y="1788221"/>
                  <a:pt x="2092960" y="1788221"/>
                </a:cubicBezTo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8822315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8822315" y="383022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305480" y="3824529"/>
            <a:ext cx="2351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Resize resolution</a:t>
            </a:r>
            <a:endParaRPr lang="en-US" sz="24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8154779" y="79782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11823925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975485" y="797824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6" name="Freeform 35"/>
          <p:cNvSpPr/>
          <p:nvPr/>
        </p:nvSpPr>
        <p:spPr>
          <a:xfrm>
            <a:off x="8988313" y="1696657"/>
            <a:ext cx="2668708" cy="1491489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/>
          <p:cNvSpPr/>
          <p:nvPr/>
        </p:nvSpPr>
        <p:spPr>
          <a:xfrm>
            <a:off x="9098387" y="1574790"/>
            <a:ext cx="2407920" cy="1828810"/>
          </a:xfrm>
          <a:custGeom>
            <a:avLst/>
            <a:gdLst>
              <a:gd name="connsiteX0" fmla="*/ 0 w 2407920"/>
              <a:gd name="connsiteY0" fmla="*/ 1828810 h 1828810"/>
              <a:gd name="connsiteX1" fmla="*/ 1371600 w 2407920"/>
              <a:gd name="connsiteY1" fmla="*/ 60970 h 1828810"/>
              <a:gd name="connsiteX2" fmla="*/ 2407920 w 2407920"/>
              <a:gd name="connsiteY2" fmla="*/ 579130 h 1828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07920" h="1828810">
                <a:moveTo>
                  <a:pt x="0" y="1828810"/>
                </a:moveTo>
                <a:cubicBezTo>
                  <a:pt x="485140" y="1049030"/>
                  <a:pt x="970280" y="269250"/>
                  <a:pt x="1371600" y="60970"/>
                </a:cubicBezTo>
                <a:cubicBezTo>
                  <a:pt x="1772920" y="-147310"/>
                  <a:pt x="2090420" y="215910"/>
                  <a:pt x="2407920" y="579130"/>
                </a:cubicBezTo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87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1796926" y="-966933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1796926" y="1579059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461187" y="1579059"/>
            <a:ext cx="1708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Sample rate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29390" y="-1453340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4798536" y="-966933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133097" y="-1453341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1926405" y="-514252"/>
            <a:ext cx="2540000" cy="1631647"/>
          </a:xfrm>
          <a:custGeom>
            <a:avLst/>
            <a:gdLst>
              <a:gd name="connsiteX0" fmla="*/ 0 w 2540000"/>
              <a:gd name="connsiteY0" fmla="*/ 1747520 h 1747520"/>
              <a:gd name="connsiteX1" fmla="*/ 843280 w 2540000"/>
              <a:gd name="connsiteY1" fmla="*/ 386080 h 1747520"/>
              <a:gd name="connsiteX2" fmla="*/ 2540000 w 2540000"/>
              <a:gd name="connsiteY2" fmla="*/ 0 h 174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0000" h="1747520">
                <a:moveTo>
                  <a:pt x="0" y="1747520"/>
                </a:moveTo>
                <a:cubicBezTo>
                  <a:pt x="209973" y="1212426"/>
                  <a:pt x="419947" y="677333"/>
                  <a:pt x="843280" y="386080"/>
                </a:cubicBezTo>
                <a:cubicBezTo>
                  <a:pt x="1266613" y="94827"/>
                  <a:pt x="2540000" y="0"/>
                  <a:pt x="2540000" y="0"/>
                </a:cubicBezTo>
              </a:path>
            </a:pathLst>
          </a:custGeom>
          <a:noFill/>
          <a:ln w="28575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506352" y="-971569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6506352" y="1574423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66043" y="1574422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838816" y="-1453341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sp>
        <p:nvSpPr>
          <p:cNvPr id="29" name="Freeform 28"/>
          <p:cNvSpPr/>
          <p:nvPr/>
        </p:nvSpPr>
        <p:spPr>
          <a:xfrm>
            <a:off x="1963832" y="-514253"/>
            <a:ext cx="2445608" cy="1615888"/>
          </a:xfrm>
          <a:custGeom>
            <a:avLst/>
            <a:gdLst>
              <a:gd name="connsiteX0" fmla="*/ 0 w 2489200"/>
              <a:gd name="connsiteY0" fmla="*/ 1646010 h 1646010"/>
              <a:gd name="connsiteX1" fmla="*/ 233680 w 2489200"/>
              <a:gd name="connsiteY1" fmla="*/ 396330 h 1646010"/>
              <a:gd name="connsiteX2" fmla="*/ 711200 w 2489200"/>
              <a:gd name="connsiteY2" fmla="*/ 61050 h 1646010"/>
              <a:gd name="connsiteX3" fmla="*/ 2489200 w 2489200"/>
              <a:gd name="connsiteY3" fmla="*/ 90 h 1646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9200" h="1646010">
                <a:moveTo>
                  <a:pt x="0" y="1646010"/>
                </a:moveTo>
                <a:cubicBezTo>
                  <a:pt x="57573" y="1153250"/>
                  <a:pt x="115147" y="660490"/>
                  <a:pt x="233680" y="396330"/>
                </a:cubicBezTo>
                <a:cubicBezTo>
                  <a:pt x="352213" y="132170"/>
                  <a:pt x="335280" y="127090"/>
                  <a:pt x="711200" y="61050"/>
                </a:cubicBezTo>
                <a:cubicBezTo>
                  <a:pt x="1087120" y="-4990"/>
                  <a:pt x="2489200" y="90"/>
                  <a:pt x="2489200" y="90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1926403" y="-706845"/>
            <a:ext cx="2540001" cy="1960880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6731266" y="-822960"/>
            <a:ext cx="2641600" cy="2214599"/>
          </a:xfrm>
          <a:custGeom>
            <a:avLst/>
            <a:gdLst>
              <a:gd name="connsiteX0" fmla="*/ 0 w 2641600"/>
              <a:gd name="connsiteY0" fmla="*/ 9879 h 2214599"/>
              <a:gd name="connsiteX1" fmla="*/ 2021840 w 2641600"/>
              <a:gd name="connsiteY1" fmla="*/ 334999 h 2214599"/>
              <a:gd name="connsiteX2" fmla="*/ 2641600 w 2641600"/>
              <a:gd name="connsiteY2" fmla="*/ 2214599 h 221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1600" h="2214599">
                <a:moveTo>
                  <a:pt x="0" y="9879"/>
                </a:moveTo>
                <a:cubicBezTo>
                  <a:pt x="790786" y="-11288"/>
                  <a:pt x="1581573" y="-32454"/>
                  <a:pt x="2021840" y="334999"/>
                </a:cubicBezTo>
                <a:cubicBezTo>
                  <a:pt x="2462107" y="702452"/>
                  <a:pt x="2641600" y="2214599"/>
                  <a:pt x="2641600" y="2214599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/>
          <p:cNvSpPr/>
          <p:nvPr/>
        </p:nvSpPr>
        <p:spPr>
          <a:xfrm>
            <a:off x="6751586" y="-822961"/>
            <a:ext cx="2600960" cy="2214600"/>
          </a:xfrm>
          <a:custGeom>
            <a:avLst/>
            <a:gdLst>
              <a:gd name="connsiteX0" fmla="*/ 0 w 2600960"/>
              <a:gd name="connsiteY0" fmla="*/ 0 h 2164080"/>
              <a:gd name="connsiteX1" fmla="*/ 1666240 w 2600960"/>
              <a:gd name="connsiteY1" fmla="*/ 721360 h 2164080"/>
              <a:gd name="connsiteX2" fmla="*/ 2600960 w 2600960"/>
              <a:gd name="connsiteY2" fmla="*/ 2164080 h 216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0960" h="2164080">
                <a:moveTo>
                  <a:pt x="0" y="0"/>
                </a:moveTo>
                <a:cubicBezTo>
                  <a:pt x="616373" y="180340"/>
                  <a:pt x="1232747" y="360680"/>
                  <a:pt x="1666240" y="721360"/>
                </a:cubicBezTo>
                <a:cubicBezTo>
                  <a:pt x="2099733" y="1082040"/>
                  <a:pt x="2600960" y="2164080"/>
                  <a:pt x="2600960" y="2164080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>
            <a:stCxn id="35" idx="1"/>
            <a:endCxn id="34" idx="1"/>
          </p:cNvCxnSpPr>
          <p:nvPr/>
        </p:nvCxnSpPr>
        <p:spPr>
          <a:xfrm flipV="1">
            <a:off x="8417826" y="-487961"/>
            <a:ext cx="335280" cy="403200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ight Arrow 38"/>
          <p:cNvSpPr/>
          <p:nvPr/>
        </p:nvSpPr>
        <p:spPr>
          <a:xfrm rot="18658700">
            <a:off x="6733682" y="697510"/>
            <a:ext cx="966399" cy="44704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2409653" y="-936806"/>
            <a:ext cx="1816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Latest profile</a:t>
            </a:r>
            <a:endParaRPr lang="en-US" sz="2400" dirty="0"/>
          </a:p>
        </p:txBody>
      </p:sp>
      <p:sp>
        <p:nvSpPr>
          <p:cNvPr id="41" name="TextBox 40"/>
          <p:cNvSpPr txBox="1"/>
          <p:nvPr/>
        </p:nvSpPr>
        <p:spPr>
          <a:xfrm>
            <a:off x="3124319" y="-428976"/>
            <a:ext cx="13666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Outdated profile</a:t>
            </a:r>
            <a:endParaRPr lang="en-US" sz="2400" dirty="0"/>
          </a:p>
        </p:txBody>
      </p:sp>
      <p:sp>
        <p:nvSpPr>
          <p:cNvPr id="42" name="TextBox 41"/>
          <p:cNvSpPr txBox="1"/>
          <p:nvPr/>
        </p:nvSpPr>
        <p:spPr>
          <a:xfrm>
            <a:off x="8668510" y="-1086244"/>
            <a:ext cx="15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Adaptive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43" name="TextBox 42"/>
          <p:cNvSpPr txBox="1"/>
          <p:nvPr/>
        </p:nvSpPr>
        <p:spPr>
          <a:xfrm>
            <a:off x="6912952" y="-512733"/>
            <a:ext cx="14486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Static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cxnSp>
        <p:nvCxnSpPr>
          <p:cNvPr id="44" name="Straight Arrow Connector 43"/>
          <p:cNvCxnSpPr/>
          <p:nvPr/>
        </p:nvCxnSpPr>
        <p:spPr>
          <a:xfrm flipV="1">
            <a:off x="1796926" y="2780841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1796926" y="5326833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2280091" y="5321138"/>
            <a:ext cx="2291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/>
              <a:t>Confidence level</a:t>
            </a:r>
            <a:endParaRPr lang="en-US" sz="24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1129390" y="2294434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 flipV="1">
            <a:off x="4798536" y="2780841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4323147" y="2293372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50" name="Freeform 49"/>
          <p:cNvSpPr/>
          <p:nvPr/>
        </p:nvSpPr>
        <p:spPr>
          <a:xfrm flipV="1">
            <a:off x="1926405" y="3960410"/>
            <a:ext cx="2645595" cy="45719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1950720" y="3301958"/>
            <a:ext cx="2529840" cy="1645962"/>
          </a:xfrm>
          <a:custGeom>
            <a:avLst/>
            <a:gdLst>
              <a:gd name="connsiteX0" fmla="*/ 0 w 2529840"/>
              <a:gd name="connsiteY0" fmla="*/ 1605322 h 1645962"/>
              <a:gd name="connsiteX1" fmla="*/ 711200 w 2529840"/>
              <a:gd name="connsiteY1" fmla="*/ 42 h 1645962"/>
              <a:gd name="connsiteX2" fmla="*/ 2529840 w 2529840"/>
              <a:gd name="connsiteY2" fmla="*/ 1645962 h 164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9840" h="1645962">
                <a:moveTo>
                  <a:pt x="0" y="1605322"/>
                </a:moveTo>
                <a:cubicBezTo>
                  <a:pt x="144780" y="799295"/>
                  <a:pt x="289560" y="-6731"/>
                  <a:pt x="711200" y="42"/>
                </a:cubicBezTo>
                <a:cubicBezTo>
                  <a:pt x="1132840" y="6815"/>
                  <a:pt x="2529840" y="1645962"/>
                  <a:pt x="2529840" y="1645962"/>
                </a:cubicBezTo>
              </a:path>
            </a:pathLst>
          </a:custGeom>
          <a:noFill/>
          <a:ln w="28575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/>
          <p:cNvSpPr/>
          <p:nvPr/>
        </p:nvSpPr>
        <p:spPr>
          <a:xfrm flipH="1">
            <a:off x="1963832" y="3248126"/>
            <a:ext cx="2502572" cy="1645962"/>
          </a:xfrm>
          <a:custGeom>
            <a:avLst/>
            <a:gdLst>
              <a:gd name="connsiteX0" fmla="*/ 0 w 2529840"/>
              <a:gd name="connsiteY0" fmla="*/ 1605322 h 1645962"/>
              <a:gd name="connsiteX1" fmla="*/ 711200 w 2529840"/>
              <a:gd name="connsiteY1" fmla="*/ 42 h 1645962"/>
              <a:gd name="connsiteX2" fmla="*/ 2529840 w 2529840"/>
              <a:gd name="connsiteY2" fmla="*/ 1645962 h 164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9840" h="1645962">
                <a:moveTo>
                  <a:pt x="0" y="1605322"/>
                </a:moveTo>
                <a:cubicBezTo>
                  <a:pt x="144780" y="799295"/>
                  <a:pt x="289560" y="-6731"/>
                  <a:pt x="711200" y="42"/>
                </a:cubicBezTo>
                <a:cubicBezTo>
                  <a:pt x="1132840" y="6815"/>
                  <a:pt x="2529840" y="1645962"/>
                  <a:pt x="2529840" y="1645962"/>
                </a:cubicBezTo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/>
          <p:cNvCxnSpPr/>
          <p:nvPr/>
        </p:nvCxnSpPr>
        <p:spPr>
          <a:xfrm flipV="1">
            <a:off x="6506352" y="2775144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V="1">
            <a:off x="6506352" y="5321136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9066043" y="5321135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838816" y="2293372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8477162" y="3258753"/>
            <a:ext cx="6844" cy="581727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ight Arrow 61"/>
          <p:cNvSpPr/>
          <p:nvPr/>
        </p:nvSpPr>
        <p:spPr>
          <a:xfrm rot="18658700">
            <a:off x="6733682" y="4444223"/>
            <a:ext cx="966399" cy="44704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7208109" y="2669375"/>
            <a:ext cx="2419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Adaptive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64" name="TextBox 63"/>
          <p:cNvSpPr txBox="1"/>
          <p:nvPr/>
        </p:nvSpPr>
        <p:spPr>
          <a:xfrm>
            <a:off x="7445594" y="3791533"/>
            <a:ext cx="20939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Static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67" name="Oval 66"/>
          <p:cNvSpPr/>
          <p:nvPr/>
        </p:nvSpPr>
        <p:spPr>
          <a:xfrm>
            <a:off x="8398169" y="3131820"/>
            <a:ext cx="137160" cy="1371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8407367" y="3733868"/>
            <a:ext cx="137160" cy="13716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Arrow Connector 69"/>
          <p:cNvCxnSpPr/>
          <p:nvPr/>
        </p:nvCxnSpPr>
        <p:spPr>
          <a:xfrm flipV="1">
            <a:off x="1808689" y="6828708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1808689" y="9374700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2291854" y="9369005"/>
            <a:ext cx="2351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Resize resolution</a:t>
            </a:r>
            <a:endParaRPr lang="en-US" sz="2400" b="1" dirty="0"/>
          </a:p>
        </p:txBody>
      </p:sp>
      <p:sp>
        <p:nvSpPr>
          <p:cNvPr id="73" name="TextBox 72"/>
          <p:cNvSpPr txBox="1"/>
          <p:nvPr/>
        </p:nvSpPr>
        <p:spPr>
          <a:xfrm>
            <a:off x="1141153" y="6342301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74" name="Straight Arrow Connector 73"/>
          <p:cNvCxnSpPr/>
          <p:nvPr/>
        </p:nvCxnSpPr>
        <p:spPr>
          <a:xfrm flipV="1">
            <a:off x="4810299" y="6828708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322420" y="6342300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76" name="Freeform 75"/>
          <p:cNvSpPr/>
          <p:nvPr/>
        </p:nvSpPr>
        <p:spPr>
          <a:xfrm>
            <a:off x="1974687" y="7241133"/>
            <a:ext cx="2668708" cy="1491489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Arrow Connector 76"/>
          <p:cNvCxnSpPr/>
          <p:nvPr/>
        </p:nvCxnSpPr>
        <p:spPr>
          <a:xfrm flipV="1">
            <a:off x="6551079" y="6816254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6551079" y="9362246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9110770" y="9362245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883543" y="6334482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81" name="Straight Arrow Connector 80"/>
          <p:cNvCxnSpPr>
            <a:stCxn id="89" idx="2"/>
            <a:endCxn id="90" idx="1"/>
          </p:cNvCxnSpPr>
          <p:nvPr/>
        </p:nvCxnSpPr>
        <p:spPr>
          <a:xfrm flipV="1">
            <a:off x="8101263" y="7112688"/>
            <a:ext cx="354988" cy="226231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ight Arrow 81"/>
          <p:cNvSpPr/>
          <p:nvPr/>
        </p:nvSpPr>
        <p:spPr>
          <a:xfrm rot="18658700">
            <a:off x="6778409" y="8485333"/>
            <a:ext cx="966399" cy="44704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</a:t>
            </a:r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8713237" y="6701579"/>
            <a:ext cx="15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Adaptive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84" name="TextBox 83"/>
          <p:cNvSpPr txBox="1"/>
          <p:nvPr/>
        </p:nvSpPr>
        <p:spPr>
          <a:xfrm>
            <a:off x="6957679" y="7275090"/>
            <a:ext cx="14486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Static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85" name="Freeform 84"/>
          <p:cNvSpPr/>
          <p:nvPr/>
        </p:nvSpPr>
        <p:spPr>
          <a:xfrm>
            <a:off x="1975593" y="7008984"/>
            <a:ext cx="2609795" cy="1828810"/>
          </a:xfrm>
          <a:custGeom>
            <a:avLst/>
            <a:gdLst>
              <a:gd name="connsiteX0" fmla="*/ 0 w 2407920"/>
              <a:gd name="connsiteY0" fmla="*/ 1828810 h 1828810"/>
              <a:gd name="connsiteX1" fmla="*/ 1371600 w 2407920"/>
              <a:gd name="connsiteY1" fmla="*/ 60970 h 1828810"/>
              <a:gd name="connsiteX2" fmla="*/ 2407920 w 2407920"/>
              <a:gd name="connsiteY2" fmla="*/ 579130 h 1828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07920" h="1828810">
                <a:moveTo>
                  <a:pt x="0" y="1828810"/>
                </a:moveTo>
                <a:cubicBezTo>
                  <a:pt x="485140" y="1049030"/>
                  <a:pt x="970280" y="269250"/>
                  <a:pt x="1371600" y="60970"/>
                </a:cubicBezTo>
                <a:cubicBezTo>
                  <a:pt x="1772920" y="-147310"/>
                  <a:pt x="2090420" y="215910"/>
                  <a:pt x="2407920" y="579130"/>
                </a:cubicBezTo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Freeform 85"/>
          <p:cNvSpPr/>
          <p:nvPr/>
        </p:nvSpPr>
        <p:spPr>
          <a:xfrm>
            <a:off x="1973001" y="6998189"/>
            <a:ext cx="2560320" cy="1807647"/>
          </a:xfrm>
          <a:custGeom>
            <a:avLst/>
            <a:gdLst>
              <a:gd name="connsiteX0" fmla="*/ 0 w 2560320"/>
              <a:gd name="connsiteY0" fmla="*/ 1807647 h 1807647"/>
              <a:gd name="connsiteX1" fmla="*/ 751840 w 2560320"/>
              <a:gd name="connsiteY1" fmla="*/ 29647 h 1807647"/>
              <a:gd name="connsiteX2" fmla="*/ 2560320 w 2560320"/>
              <a:gd name="connsiteY2" fmla="*/ 649407 h 1807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60320" h="1807647">
                <a:moveTo>
                  <a:pt x="0" y="1807647"/>
                </a:moveTo>
                <a:cubicBezTo>
                  <a:pt x="162560" y="1015167"/>
                  <a:pt x="325120" y="222687"/>
                  <a:pt x="751840" y="29647"/>
                </a:cubicBezTo>
                <a:cubicBezTo>
                  <a:pt x="1178560" y="-163393"/>
                  <a:pt x="2560320" y="649407"/>
                  <a:pt x="2560320" y="649407"/>
                </a:cubicBezTo>
              </a:path>
            </a:pathLst>
          </a:cu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Freeform 88"/>
          <p:cNvSpPr/>
          <p:nvPr/>
        </p:nvSpPr>
        <p:spPr>
          <a:xfrm>
            <a:off x="6737684" y="7094333"/>
            <a:ext cx="2566737" cy="1969456"/>
          </a:xfrm>
          <a:custGeom>
            <a:avLst/>
            <a:gdLst>
              <a:gd name="connsiteX0" fmla="*/ 0 w 2566737"/>
              <a:gd name="connsiteY0" fmla="*/ 609856 h 2198024"/>
              <a:gd name="connsiteX1" fmla="*/ 657727 w 2566737"/>
              <a:gd name="connsiteY1" fmla="*/ 48382 h 2198024"/>
              <a:gd name="connsiteX2" fmla="*/ 1363579 w 2566737"/>
              <a:gd name="connsiteY2" fmla="*/ 272972 h 2198024"/>
              <a:gd name="connsiteX3" fmla="*/ 2566737 w 2566737"/>
              <a:gd name="connsiteY3" fmla="*/ 2198024 h 2198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6737" h="2198024">
                <a:moveTo>
                  <a:pt x="0" y="609856"/>
                </a:moveTo>
                <a:cubicBezTo>
                  <a:pt x="215232" y="357192"/>
                  <a:pt x="430464" y="104529"/>
                  <a:pt x="657727" y="48382"/>
                </a:cubicBezTo>
                <a:cubicBezTo>
                  <a:pt x="884990" y="-7765"/>
                  <a:pt x="1045411" y="-85302"/>
                  <a:pt x="1363579" y="272972"/>
                </a:cubicBezTo>
                <a:cubicBezTo>
                  <a:pt x="1681747" y="631246"/>
                  <a:pt x="2566737" y="2198024"/>
                  <a:pt x="2566737" y="2198024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eeform 89"/>
          <p:cNvSpPr/>
          <p:nvPr/>
        </p:nvSpPr>
        <p:spPr>
          <a:xfrm>
            <a:off x="6785811" y="7038959"/>
            <a:ext cx="2489900" cy="2024829"/>
          </a:xfrm>
          <a:custGeom>
            <a:avLst/>
            <a:gdLst>
              <a:gd name="connsiteX0" fmla="*/ 0 w 2534652"/>
              <a:gd name="connsiteY0" fmla="*/ 658748 h 2230874"/>
              <a:gd name="connsiteX1" fmla="*/ 1700463 w 2534652"/>
              <a:gd name="connsiteY1" fmla="*/ 81232 h 2230874"/>
              <a:gd name="connsiteX2" fmla="*/ 2534652 w 2534652"/>
              <a:gd name="connsiteY2" fmla="*/ 2230874 h 2230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34652" h="2230874">
                <a:moveTo>
                  <a:pt x="0" y="658748"/>
                </a:moveTo>
                <a:cubicBezTo>
                  <a:pt x="639010" y="238979"/>
                  <a:pt x="1278021" y="-180789"/>
                  <a:pt x="1700463" y="81232"/>
                </a:cubicBezTo>
                <a:cubicBezTo>
                  <a:pt x="2122905" y="343253"/>
                  <a:pt x="2534652" y="2230874"/>
                  <a:pt x="2534652" y="2230874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ight Arrow 97"/>
          <p:cNvSpPr/>
          <p:nvPr/>
        </p:nvSpPr>
        <p:spPr>
          <a:xfrm>
            <a:off x="5435056" y="-84761"/>
            <a:ext cx="565694" cy="756274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ight Arrow 98"/>
          <p:cNvSpPr/>
          <p:nvPr/>
        </p:nvSpPr>
        <p:spPr>
          <a:xfrm>
            <a:off x="5431788" y="3692970"/>
            <a:ext cx="565694" cy="756274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ight Arrow 99"/>
          <p:cNvSpPr/>
          <p:nvPr/>
        </p:nvSpPr>
        <p:spPr>
          <a:xfrm>
            <a:off x="5426353" y="7470701"/>
            <a:ext cx="565694" cy="756274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06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-96184" y="1659337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-96184" y="4205329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171912" y="4205326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763720" y="117756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sp>
        <p:nvSpPr>
          <p:cNvPr id="8" name="Freeform 7"/>
          <p:cNvSpPr/>
          <p:nvPr/>
        </p:nvSpPr>
        <p:spPr>
          <a:xfrm>
            <a:off x="373298" y="1807947"/>
            <a:ext cx="2301257" cy="1935720"/>
          </a:xfrm>
          <a:custGeom>
            <a:avLst/>
            <a:gdLst>
              <a:gd name="connsiteX0" fmla="*/ 0 w 2641600"/>
              <a:gd name="connsiteY0" fmla="*/ 9879 h 2214599"/>
              <a:gd name="connsiteX1" fmla="*/ 2021840 w 2641600"/>
              <a:gd name="connsiteY1" fmla="*/ 334999 h 2214599"/>
              <a:gd name="connsiteX2" fmla="*/ 2641600 w 2641600"/>
              <a:gd name="connsiteY2" fmla="*/ 2214599 h 221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1600" h="2214599">
                <a:moveTo>
                  <a:pt x="0" y="9879"/>
                </a:moveTo>
                <a:cubicBezTo>
                  <a:pt x="790786" y="-11288"/>
                  <a:pt x="1581573" y="-32454"/>
                  <a:pt x="2021840" y="334999"/>
                </a:cubicBezTo>
                <a:cubicBezTo>
                  <a:pt x="2462107" y="702452"/>
                  <a:pt x="2641600" y="2214599"/>
                  <a:pt x="2641600" y="2214599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389856" y="1807945"/>
            <a:ext cx="2265853" cy="1935721"/>
          </a:xfrm>
          <a:custGeom>
            <a:avLst/>
            <a:gdLst>
              <a:gd name="connsiteX0" fmla="*/ 0 w 2600960"/>
              <a:gd name="connsiteY0" fmla="*/ 0 h 2164080"/>
              <a:gd name="connsiteX1" fmla="*/ 1666240 w 2600960"/>
              <a:gd name="connsiteY1" fmla="*/ 721360 h 2164080"/>
              <a:gd name="connsiteX2" fmla="*/ 2600960 w 2600960"/>
              <a:gd name="connsiteY2" fmla="*/ 2164080 h 216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0960" h="2164080">
                <a:moveTo>
                  <a:pt x="0" y="0"/>
                </a:moveTo>
                <a:cubicBezTo>
                  <a:pt x="616373" y="180340"/>
                  <a:pt x="1232747" y="360680"/>
                  <a:pt x="1666240" y="721360"/>
                </a:cubicBezTo>
                <a:cubicBezTo>
                  <a:pt x="2099733" y="1082040"/>
                  <a:pt x="2600960" y="2164080"/>
                  <a:pt x="2600960" y="2164080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9" idx="1"/>
            <a:endCxn id="8" idx="1"/>
          </p:cNvCxnSpPr>
          <p:nvPr/>
        </p:nvCxnSpPr>
        <p:spPr>
          <a:xfrm flipV="1">
            <a:off x="1841418" y="2100760"/>
            <a:ext cx="293227" cy="352425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ight Arrow 10"/>
          <p:cNvSpPr/>
          <p:nvPr/>
        </p:nvSpPr>
        <p:spPr>
          <a:xfrm rot="18658700">
            <a:off x="131146" y="3328416"/>
            <a:ext cx="966399" cy="44704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987012" y="1445975"/>
            <a:ext cx="15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Optimal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310416" y="2118173"/>
            <a:ext cx="14486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Static </a:t>
            </a:r>
            <a:r>
              <a:rPr lang="en-US" sz="2400" dirty="0" err="1" smtClean="0"/>
              <a:t>config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4489406" y="1659336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4489406" y="4205328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690440" y="4205326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821870" y="1177564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sp>
        <p:nvSpPr>
          <p:cNvPr id="23" name="Freeform 22"/>
          <p:cNvSpPr/>
          <p:nvPr/>
        </p:nvSpPr>
        <p:spPr>
          <a:xfrm>
            <a:off x="4742645" y="1946446"/>
            <a:ext cx="405912" cy="1935721"/>
          </a:xfrm>
          <a:custGeom>
            <a:avLst/>
            <a:gdLst>
              <a:gd name="connsiteX0" fmla="*/ 0 w 2600960"/>
              <a:gd name="connsiteY0" fmla="*/ 0 h 2164080"/>
              <a:gd name="connsiteX1" fmla="*/ 1666240 w 2600960"/>
              <a:gd name="connsiteY1" fmla="*/ 721360 h 2164080"/>
              <a:gd name="connsiteX2" fmla="*/ 2600960 w 2600960"/>
              <a:gd name="connsiteY2" fmla="*/ 2164080 h 216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0960" h="2164080">
                <a:moveTo>
                  <a:pt x="0" y="0"/>
                </a:moveTo>
                <a:cubicBezTo>
                  <a:pt x="616373" y="180340"/>
                  <a:pt x="1232747" y="360680"/>
                  <a:pt x="1666240" y="721360"/>
                </a:cubicBezTo>
                <a:cubicBezTo>
                  <a:pt x="2099733" y="1082040"/>
                  <a:pt x="2600960" y="2164080"/>
                  <a:pt x="2600960" y="2164080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>
            <a:off x="5120948" y="1962390"/>
            <a:ext cx="1226528" cy="1935721"/>
          </a:xfrm>
          <a:custGeom>
            <a:avLst/>
            <a:gdLst>
              <a:gd name="connsiteX0" fmla="*/ 0 w 2600960"/>
              <a:gd name="connsiteY0" fmla="*/ 0 h 2164080"/>
              <a:gd name="connsiteX1" fmla="*/ 1666240 w 2600960"/>
              <a:gd name="connsiteY1" fmla="*/ 721360 h 2164080"/>
              <a:gd name="connsiteX2" fmla="*/ 2600960 w 2600960"/>
              <a:gd name="connsiteY2" fmla="*/ 2164080 h 216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0960" h="2164080">
                <a:moveTo>
                  <a:pt x="0" y="0"/>
                </a:moveTo>
                <a:cubicBezTo>
                  <a:pt x="616373" y="180340"/>
                  <a:pt x="1232747" y="360680"/>
                  <a:pt x="1666240" y="721360"/>
                </a:cubicBezTo>
                <a:cubicBezTo>
                  <a:pt x="2099733" y="1082040"/>
                  <a:pt x="2600960" y="2164080"/>
                  <a:pt x="2600960" y="2164080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5156624" y="1925052"/>
            <a:ext cx="2245894" cy="1941094"/>
          </a:xfrm>
          <a:custGeom>
            <a:avLst/>
            <a:gdLst>
              <a:gd name="connsiteX0" fmla="*/ 0 w 2245894"/>
              <a:gd name="connsiteY0" fmla="*/ 0 h 1941094"/>
              <a:gd name="connsiteX1" fmla="*/ 1556084 w 2245894"/>
              <a:gd name="connsiteY1" fmla="*/ 368968 h 1941094"/>
              <a:gd name="connsiteX2" fmla="*/ 2245894 w 2245894"/>
              <a:gd name="connsiteY2" fmla="*/ 1941094 h 1941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45894" h="1941094">
                <a:moveTo>
                  <a:pt x="0" y="0"/>
                </a:moveTo>
                <a:cubicBezTo>
                  <a:pt x="590884" y="22726"/>
                  <a:pt x="1181768" y="45452"/>
                  <a:pt x="1556084" y="368968"/>
                </a:cubicBezTo>
                <a:cubicBezTo>
                  <a:pt x="1930400" y="692484"/>
                  <a:pt x="2245894" y="1941094"/>
                  <a:pt x="2245894" y="1941094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8785698" y="1659335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8785698" y="4205327"/>
            <a:ext cx="2988434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1059721" y="4205326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C00000"/>
                </a:solidFill>
              </a:rPr>
              <a:t>Speedup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118162" y="1177563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sp>
        <p:nvSpPr>
          <p:cNvPr id="39" name="Freeform 38"/>
          <p:cNvSpPr/>
          <p:nvPr/>
        </p:nvSpPr>
        <p:spPr>
          <a:xfrm>
            <a:off x="9428290" y="1946446"/>
            <a:ext cx="2301257" cy="1935720"/>
          </a:xfrm>
          <a:custGeom>
            <a:avLst/>
            <a:gdLst>
              <a:gd name="connsiteX0" fmla="*/ 0 w 2641600"/>
              <a:gd name="connsiteY0" fmla="*/ 9879 h 2214599"/>
              <a:gd name="connsiteX1" fmla="*/ 2021840 w 2641600"/>
              <a:gd name="connsiteY1" fmla="*/ 334999 h 2214599"/>
              <a:gd name="connsiteX2" fmla="*/ 2641600 w 2641600"/>
              <a:gd name="connsiteY2" fmla="*/ 2214599 h 221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1600" h="2214599">
                <a:moveTo>
                  <a:pt x="0" y="9879"/>
                </a:moveTo>
                <a:cubicBezTo>
                  <a:pt x="790786" y="-11288"/>
                  <a:pt x="1581573" y="-32454"/>
                  <a:pt x="2021840" y="334999"/>
                </a:cubicBezTo>
                <a:cubicBezTo>
                  <a:pt x="2462107" y="702452"/>
                  <a:pt x="2641600" y="2214599"/>
                  <a:pt x="2641600" y="2214599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9444848" y="1946444"/>
            <a:ext cx="2265853" cy="1935721"/>
          </a:xfrm>
          <a:custGeom>
            <a:avLst/>
            <a:gdLst>
              <a:gd name="connsiteX0" fmla="*/ 0 w 2600960"/>
              <a:gd name="connsiteY0" fmla="*/ 0 h 2164080"/>
              <a:gd name="connsiteX1" fmla="*/ 1666240 w 2600960"/>
              <a:gd name="connsiteY1" fmla="*/ 721360 h 2164080"/>
              <a:gd name="connsiteX2" fmla="*/ 2600960 w 2600960"/>
              <a:gd name="connsiteY2" fmla="*/ 2164080 h 216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0960" h="2164080">
                <a:moveTo>
                  <a:pt x="0" y="0"/>
                </a:moveTo>
                <a:cubicBezTo>
                  <a:pt x="616373" y="180340"/>
                  <a:pt x="1232747" y="360680"/>
                  <a:pt x="1666240" y="721360"/>
                </a:cubicBezTo>
                <a:cubicBezTo>
                  <a:pt x="2099733" y="1082040"/>
                  <a:pt x="2600960" y="2164080"/>
                  <a:pt x="2600960" y="2164080"/>
                </a:cubicBezTo>
              </a:path>
            </a:pathLst>
          </a:custGeom>
          <a:noFill/>
          <a:ln w="2857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>
          <a:xfrm>
            <a:off x="9452916" y="1925051"/>
            <a:ext cx="2245894" cy="1941094"/>
          </a:xfrm>
          <a:custGeom>
            <a:avLst/>
            <a:gdLst>
              <a:gd name="connsiteX0" fmla="*/ 0 w 2245894"/>
              <a:gd name="connsiteY0" fmla="*/ 0 h 1941094"/>
              <a:gd name="connsiteX1" fmla="*/ 1556084 w 2245894"/>
              <a:gd name="connsiteY1" fmla="*/ 368968 h 1941094"/>
              <a:gd name="connsiteX2" fmla="*/ 2245894 w 2245894"/>
              <a:gd name="connsiteY2" fmla="*/ 1941094 h 1941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45894" h="1941094">
                <a:moveTo>
                  <a:pt x="0" y="0"/>
                </a:moveTo>
                <a:cubicBezTo>
                  <a:pt x="590884" y="22726"/>
                  <a:pt x="1181768" y="45452"/>
                  <a:pt x="1556084" y="368968"/>
                </a:cubicBezTo>
                <a:cubicBezTo>
                  <a:pt x="1930400" y="692484"/>
                  <a:pt x="2245894" y="1941094"/>
                  <a:pt x="2245894" y="1941094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0093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233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5" name="Straight Connector 124"/>
          <p:cNvCxnSpPr/>
          <p:nvPr/>
        </p:nvCxnSpPr>
        <p:spPr>
          <a:xfrm flipH="1">
            <a:off x="7616120" y="4503584"/>
            <a:ext cx="1362587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 flipV="1">
            <a:off x="2053316" y="130276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2053316" y="2676268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964870" y="2676268"/>
            <a:ext cx="1330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Resource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43758" y="1172439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Accuracy</a:t>
            </a:r>
            <a:endParaRPr lang="en-US" sz="2400" dirty="0" smtClean="0"/>
          </a:p>
        </p:txBody>
      </p:sp>
      <p:sp>
        <p:nvSpPr>
          <p:cNvPr id="8" name="Freeform 7"/>
          <p:cNvSpPr/>
          <p:nvPr/>
        </p:nvSpPr>
        <p:spPr>
          <a:xfrm flipH="1" flipV="1">
            <a:off x="2291034" y="476931"/>
            <a:ext cx="2528720" cy="2040051"/>
          </a:xfrm>
          <a:custGeom>
            <a:avLst/>
            <a:gdLst>
              <a:gd name="connsiteX0" fmla="*/ 0 w 2761861"/>
              <a:gd name="connsiteY0" fmla="*/ 2202025 h 2202025"/>
              <a:gd name="connsiteX1" fmla="*/ 2015412 w 2761861"/>
              <a:gd name="connsiteY1" fmla="*/ 1800808 h 2202025"/>
              <a:gd name="connsiteX2" fmla="*/ 2761861 w 2761861"/>
              <a:gd name="connsiteY2" fmla="*/ 0 h 220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1861" h="2202025">
                <a:moveTo>
                  <a:pt x="0" y="2202025"/>
                </a:moveTo>
                <a:cubicBezTo>
                  <a:pt x="777551" y="2184918"/>
                  <a:pt x="1555102" y="2167812"/>
                  <a:pt x="2015412" y="1800808"/>
                </a:cubicBezTo>
                <a:cubicBezTo>
                  <a:pt x="2475722" y="1433804"/>
                  <a:pt x="2761861" y="0"/>
                  <a:pt x="2761861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Freeform 9"/>
          <p:cNvSpPr/>
          <p:nvPr/>
        </p:nvSpPr>
        <p:spPr>
          <a:xfrm>
            <a:off x="2234553" y="401303"/>
            <a:ext cx="2596806" cy="2037959"/>
          </a:xfrm>
          <a:custGeom>
            <a:avLst/>
            <a:gdLst>
              <a:gd name="connsiteX0" fmla="*/ 0 w 2100020"/>
              <a:gd name="connsiteY0" fmla="*/ 1861345 h 1861345"/>
              <a:gd name="connsiteX1" fmla="*/ 410705 w 2100020"/>
              <a:gd name="connsiteY1" fmla="*/ 272769 h 1861345"/>
              <a:gd name="connsiteX2" fmla="*/ 2100020 w 2100020"/>
              <a:gd name="connsiteY2" fmla="*/ 1549 h 186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00020" h="1861345">
                <a:moveTo>
                  <a:pt x="0" y="1861345"/>
                </a:moveTo>
                <a:cubicBezTo>
                  <a:pt x="30351" y="1222040"/>
                  <a:pt x="60702" y="582735"/>
                  <a:pt x="410705" y="272769"/>
                </a:cubicBezTo>
                <a:cubicBezTo>
                  <a:pt x="760708" y="-37197"/>
                  <a:pt x="2100020" y="1549"/>
                  <a:pt x="2100020" y="15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327540" y="531176"/>
            <a:ext cx="2409987" cy="1968285"/>
          </a:xfrm>
          <a:custGeom>
            <a:avLst/>
            <a:gdLst>
              <a:gd name="connsiteX0" fmla="*/ 0 w 1999282"/>
              <a:gd name="connsiteY0" fmla="*/ 1751308 h 1751308"/>
              <a:gd name="connsiteX1" fmla="*/ 705173 w 1999282"/>
              <a:gd name="connsiteY1" fmla="*/ 426203 h 1751308"/>
              <a:gd name="connsiteX2" fmla="*/ 1999282 w 1999282"/>
              <a:gd name="connsiteY2" fmla="*/ 0 h 1751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9282" h="1751308">
                <a:moveTo>
                  <a:pt x="0" y="1751308"/>
                </a:moveTo>
                <a:cubicBezTo>
                  <a:pt x="185979" y="1234698"/>
                  <a:pt x="371959" y="718088"/>
                  <a:pt x="705173" y="426203"/>
                </a:cubicBezTo>
                <a:cubicBezTo>
                  <a:pt x="1038387" y="134318"/>
                  <a:pt x="1999282" y="0"/>
                  <a:pt x="199928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7376037" y="129757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376037" y="2675749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287591" y="2675749"/>
            <a:ext cx="1330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Resource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6724493" y="-319090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Accuracy</a:t>
            </a:r>
            <a:endParaRPr lang="en-US" sz="2400" dirty="0" smtClean="0"/>
          </a:p>
        </p:txBody>
      </p:sp>
      <p:sp>
        <p:nvSpPr>
          <p:cNvPr id="16" name="Freeform 15"/>
          <p:cNvSpPr/>
          <p:nvPr/>
        </p:nvSpPr>
        <p:spPr>
          <a:xfrm flipH="1" flipV="1">
            <a:off x="7613755" y="476412"/>
            <a:ext cx="2528720" cy="2040051"/>
          </a:xfrm>
          <a:custGeom>
            <a:avLst/>
            <a:gdLst>
              <a:gd name="connsiteX0" fmla="*/ 0 w 2761861"/>
              <a:gd name="connsiteY0" fmla="*/ 2202025 h 2202025"/>
              <a:gd name="connsiteX1" fmla="*/ 2015412 w 2761861"/>
              <a:gd name="connsiteY1" fmla="*/ 1800808 h 2202025"/>
              <a:gd name="connsiteX2" fmla="*/ 2761861 w 2761861"/>
              <a:gd name="connsiteY2" fmla="*/ 0 h 220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1861" h="2202025">
                <a:moveTo>
                  <a:pt x="0" y="2202025"/>
                </a:moveTo>
                <a:cubicBezTo>
                  <a:pt x="777551" y="2184918"/>
                  <a:pt x="1555102" y="2167812"/>
                  <a:pt x="2015412" y="1800808"/>
                </a:cubicBezTo>
                <a:cubicBezTo>
                  <a:pt x="2475722" y="1433804"/>
                  <a:pt x="2761861" y="0"/>
                  <a:pt x="2761861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0" name="Straight Connector 19"/>
          <p:cNvCxnSpPr/>
          <p:nvPr/>
        </p:nvCxnSpPr>
        <p:spPr>
          <a:xfrm>
            <a:off x="8495867" y="771400"/>
            <a:ext cx="0" cy="190434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76037" y="742458"/>
            <a:ext cx="1097280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027825" y="651018"/>
            <a:ext cx="91440" cy="91440"/>
          </a:xfrm>
          <a:prstGeom prst="rect">
            <a:avLst/>
          </a:prstGeom>
        </p:spPr>
      </p:pic>
      <p:pic>
        <p:nvPicPr>
          <p:cNvPr id="30" name="Picture 29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450147" y="706415"/>
            <a:ext cx="91440" cy="91440"/>
          </a:xfrm>
          <a:prstGeom prst="rect">
            <a:avLst/>
          </a:prstGeom>
        </p:spPr>
      </p:pic>
      <p:pic>
        <p:nvPicPr>
          <p:cNvPr id="31" name="Picture 30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982105" y="1080480"/>
            <a:ext cx="91440" cy="91440"/>
          </a:xfrm>
          <a:prstGeom prst="rect">
            <a:avLst/>
          </a:prstGeom>
        </p:spPr>
      </p:pic>
      <p:pic>
        <p:nvPicPr>
          <p:cNvPr id="32" name="Picture 3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733584" y="651018"/>
            <a:ext cx="91440" cy="91440"/>
          </a:xfrm>
          <a:prstGeom prst="rect">
            <a:avLst/>
          </a:prstGeom>
        </p:spPr>
      </p:pic>
      <p:pic>
        <p:nvPicPr>
          <p:cNvPr id="33" name="Picture 3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179767" y="1034760"/>
            <a:ext cx="91440" cy="91440"/>
          </a:xfrm>
          <a:prstGeom prst="rect">
            <a:avLst/>
          </a:prstGeom>
        </p:spPr>
      </p:pic>
      <p:pic>
        <p:nvPicPr>
          <p:cNvPr id="34" name="Picture 3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882984" y="1328842"/>
            <a:ext cx="91440" cy="91440"/>
          </a:xfrm>
          <a:prstGeom prst="rect">
            <a:avLst/>
          </a:prstGeom>
        </p:spPr>
      </p:pic>
      <p:pic>
        <p:nvPicPr>
          <p:cNvPr id="35" name="Picture 3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035384" y="1481242"/>
            <a:ext cx="91440" cy="91440"/>
          </a:xfrm>
          <a:prstGeom prst="rect">
            <a:avLst/>
          </a:prstGeom>
        </p:spPr>
      </p:pic>
      <p:pic>
        <p:nvPicPr>
          <p:cNvPr id="36" name="Picture 35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562816" y="1084044"/>
            <a:ext cx="91440" cy="91440"/>
          </a:xfrm>
          <a:prstGeom prst="rect">
            <a:avLst/>
          </a:prstGeom>
        </p:spPr>
      </p:pic>
      <p:pic>
        <p:nvPicPr>
          <p:cNvPr id="37" name="Picture 3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304613" y="1407053"/>
            <a:ext cx="91440" cy="91440"/>
          </a:xfrm>
          <a:prstGeom prst="rect">
            <a:avLst/>
          </a:prstGeom>
        </p:spPr>
      </p:pic>
      <p:pic>
        <p:nvPicPr>
          <p:cNvPr id="38" name="Picture 37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785013" y="1942225"/>
            <a:ext cx="91440" cy="91440"/>
          </a:xfrm>
          <a:prstGeom prst="rect">
            <a:avLst/>
          </a:prstGeom>
        </p:spPr>
      </p:pic>
      <p:pic>
        <p:nvPicPr>
          <p:cNvPr id="39" name="Picture 38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022474" y="2009565"/>
            <a:ext cx="91440" cy="91440"/>
          </a:xfrm>
          <a:prstGeom prst="rect">
            <a:avLst/>
          </a:prstGeom>
        </p:spPr>
      </p:pic>
      <p:pic>
        <p:nvPicPr>
          <p:cNvPr id="40" name="Picture 39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674808" y="1496586"/>
            <a:ext cx="91440" cy="91440"/>
          </a:xfrm>
          <a:prstGeom prst="rect">
            <a:avLst/>
          </a:prstGeom>
        </p:spPr>
      </p:pic>
      <p:pic>
        <p:nvPicPr>
          <p:cNvPr id="41" name="Picture 40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642144" y="1747312"/>
            <a:ext cx="91440" cy="91440"/>
          </a:xfrm>
          <a:prstGeom prst="rect">
            <a:avLst/>
          </a:prstGeom>
        </p:spPr>
      </p:pic>
      <p:pic>
        <p:nvPicPr>
          <p:cNvPr id="42" name="Picture 4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920716" y="476412"/>
            <a:ext cx="91440" cy="91440"/>
          </a:xfrm>
          <a:prstGeom prst="rect">
            <a:avLst/>
          </a:prstGeom>
        </p:spPr>
      </p:pic>
      <p:pic>
        <p:nvPicPr>
          <p:cNvPr id="43" name="Picture 4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93710" y="651018"/>
            <a:ext cx="91440" cy="91440"/>
          </a:xfrm>
          <a:prstGeom prst="rect">
            <a:avLst/>
          </a:prstGeom>
        </p:spPr>
      </p:pic>
      <p:pic>
        <p:nvPicPr>
          <p:cNvPr id="44" name="Picture 4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345316" y="989040"/>
            <a:ext cx="91440" cy="91440"/>
          </a:xfrm>
          <a:prstGeom prst="rect">
            <a:avLst/>
          </a:prstGeom>
        </p:spPr>
      </p:pic>
      <p:pic>
        <p:nvPicPr>
          <p:cNvPr id="45" name="Picture 4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754789" y="1311312"/>
            <a:ext cx="91440" cy="91440"/>
          </a:xfrm>
          <a:prstGeom prst="rect">
            <a:avLst/>
          </a:prstGeom>
        </p:spPr>
      </p:pic>
      <p:pic>
        <p:nvPicPr>
          <p:cNvPr id="46" name="Picture 45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139298" y="1798471"/>
            <a:ext cx="91440" cy="91440"/>
          </a:xfrm>
          <a:prstGeom prst="rect">
            <a:avLst/>
          </a:prstGeom>
        </p:spPr>
      </p:pic>
      <p:pic>
        <p:nvPicPr>
          <p:cNvPr id="47" name="Picture 4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890777" y="1369009"/>
            <a:ext cx="91440" cy="91440"/>
          </a:xfrm>
          <a:prstGeom prst="rect">
            <a:avLst/>
          </a:prstGeom>
        </p:spPr>
      </p:pic>
      <p:pic>
        <p:nvPicPr>
          <p:cNvPr id="48" name="Picture 47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502509" y="1707031"/>
            <a:ext cx="91440" cy="91440"/>
          </a:xfrm>
          <a:prstGeom prst="rect">
            <a:avLst/>
          </a:prstGeom>
        </p:spPr>
      </p:pic>
      <p:cxnSp>
        <p:nvCxnSpPr>
          <p:cNvPr id="49" name="Straight Arrow Connector 48"/>
          <p:cNvCxnSpPr/>
          <p:nvPr/>
        </p:nvCxnSpPr>
        <p:spPr>
          <a:xfrm flipV="1">
            <a:off x="3212793" y="37084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212793" y="625442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4124347" y="6254424"/>
            <a:ext cx="1330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Resource</a:t>
            </a:r>
            <a:endParaRPr lang="en-US" sz="2400" dirty="0"/>
          </a:p>
        </p:txBody>
      </p:sp>
      <p:sp>
        <p:nvSpPr>
          <p:cNvPr id="52" name="TextBox 51"/>
          <p:cNvSpPr txBox="1"/>
          <p:nvPr/>
        </p:nvSpPr>
        <p:spPr>
          <a:xfrm>
            <a:off x="2502339" y="3318312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Accuracy</a:t>
            </a:r>
            <a:endParaRPr lang="en-US" sz="2400" dirty="0" smtClean="0"/>
          </a:p>
        </p:txBody>
      </p:sp>
      <p:sp>
        <p:nvSpPr>
          <p:cNvPr id="53" name="Freeform 52"/>
          <p:cNvSpPr/>
          <p:nvPr/>
        </p:nvSpPr>
        <p:spPr>
          <a:xfrm flipH="1" flipV="1">
            <a:off x="3450511" y="4055087"/>
            <a:ext cx="2528720" cy="2040051"/>
          </a:xfrm>
          <a:custGeom>
            <a:avLst/>
            <a:gdLst>
              <a:gd name="connsiteX0" fmla="*/ 0 w 2761861"/>
              <a:gd name="connsiteY0" fmla="*/ 2202025 h 2202025"/>
              <a:gd name="connsiteX1" fmla="*/ 2015412 w 2761861"/>
              <a:gd name="connsiteY1" fmla="*/ 1800808 h 2202025"/>
              <a:gd name="connsiteX2" fmla="*/ 2761861 w 2761861"/>
              <a:gd name="connsiteY2" fmla="*/ 0 h 220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1861" h="2202025">
                <a:moveTo>
                  <a:pt x="0" y="2202025"/>
                </a:moveTo>
                <a:cubicBezTo>
                  <a:pt x="777551" y="2184918"/>
                  <a:pt x="1555102" y="2167812"/>
                  <a:pt x="2015412" y="1800808"/>
                </a:cubicBezTo>
                <a:cubicBezTo>
                  <a:pt x="2475722" y="1433804"/>
                  <a:pt x="2761861" y="0"/>
                  <a:pt x="2761861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68" name="Straight Arrow Connector 67"/>
          <p:cNvCxnSpPr/>
          <p:nvPr/>
        </p:nvCxnSpPr>
        <p:spPr>
          <a:xfrm flipH="1">
            <a:off x="3837411" y="4881778"/>
            <a:ext cx="27432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4789785" y="4134484"/>
            <a:ext cx="0" cy="3200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endCxn id="53" idx="1"/>
          </p:cNvCxnSpPr>
          <p:nvPr/>
        </p:nvCxnSpPr>
        <p:spPr>
          <a:xfrm flipV="1">
            <a:off x="4121615" y="4426792"/>
            <a:ext cx="0" cy="45498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H="1">
            <a:off x="4149705" y="4452832"/>
            <a:ext cx="640080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3837411" y="4861663"/>
            <a:ext cx="0" cy="141161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V="1">
            <a:off x="4789785" y="4454523"/>
            <a:ext cx="0" cy="18288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Rectangular Callout 85"/>
          <p:cNvSpPr/>
          <p:nvPr/>
        </p:nvSpPr>
        <p:spPr>
          <a:xfrm>
            <a:off x="4037762" y="5212260"/>
            <a:ext cx="2419580" cy="655038"/>
          </a:xfrm>
          <a:prstGeom prst="wedgeRectCallout">
            <a:avLst>
              <a:gd name="adj1" fmla="val -49477"/>
              <a:gd name="adj2" fmla="val -94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Cost in </a:t>
            </a:r>
            <a:r>
              <a:rPr lang="en-US" dirty="0" err="1" smtClean="0"/>
              <a:t>realtimeness</a:t>
            </a:r>
            <a:r>
              <a:rPr lang="en-US" dirty="0" smtClean="0"/>
              <a:t> when resource reduces</a:t>
            </a:r>
            <a:endParaRPr lang="en-US" dirty="0"/>
          </a:p>
        </p:txBody>
      </p:sp>
      <p:sp>
        <p:nvSpPr>
          <p:cNvPr id="87" name="Rectangular Callout 86"/>
          <p:cNvSpPr/>
          <p:nvPr/>
        </p:nvSpPr>
        <p:spPr>
          <a:xfrm>
            <a:off x="4192206" y="3416614"/>
            <a:ext cx="2253107" cy="573235"/>
          </a:xfrm>
          <a:prstGeom prst="wedgeRectCallout">
            <a:avLst>
              <a:gd name="adj1" fmla="val -26572"/>
              <a:gd name="adj2" fmla="val 706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Cost in accuracy when resource increases</a:t>
            </a:r>
            <a:endParaRPr lang="en-US" dirty="0"/>
          </a:p>
        </p:txBody>
      </p:sp>
      <p:cxnSp>
        <p:nvCxnSpPr>
          <p:cNvPr id="88" name="Straight Arrow Connector 87"/>
          <p:cNvCxnSpPr/>
          <p:nvPr/>
        </p:nvCxnSpPr>
        <p:spPr>
          <a:xfrm flipV="1">
            <a:off x="7616119" y="37084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>
            <a:off x="7616119" y="625442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8527673" y="6254424"/>
            <a:ext cx="1330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Resource</a:t>
            </a:r>
            <a:endParaRPr lang="en-US" sz="2400" dirty="0"/>
          </a:p>
        </p:txBody>
      </p:sp>
      <p:sp>
        <p:nvSpPr>
          <p:cNvPr id="99" name="Freeform 98"/>
          <p:cNvSpPr/>
          <p:nvPr/>
        </p:nvSpPr>
        <p:spPr>
          <a:xfrm flipH="1" flipV="1">
            <a:off x="7785257" y="4109465"/>
            <a:ext cx="2528720" cy="2040051"/>
          </a:xfrm>
          <a:custGeom>
            <a:avLst/>
            <a:gdLst>
              <a:gd name="connsiteX0" fmla="*/ 0 w 2761861"/>
              <a:gd name="connsiteY0" fmla="*/ 2202025 h 2202025"/>
              <a:gd name="connsiteX1" fmla="*/ 2015412 w 2761861"/>
              <a:gd name="connsiteY1" fmla="*/ 1800808 h 2202025"/>
              <a:gd name="connsiteX2" fmla="*/ 2761861 w 2761861"/>
              <a:gd name="connsiteY2" fmla="*/ 0 h 220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1861" h="2202025">
                <a:moveTo>
                  <a:pt x="0" y="2202025"/>
                </a:moveTo>
                <a:cubicBezTo>
                  <a:pt x="777551" y="2184918"/>
                  <a:pt x="1555102" y="2167812"/>
                  <a:pt x="2015412" y="1800808"/>
                </a:cubicBezTo>
                <a:cubicBezTo>
                  <a:pt x="2475722" y="1433804"/>
                  <a:pt x="2761861" y="0"/>
                  <a:pt x="2761861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0" name="Freeform 99"/>
          <p:cNvSpPr/>
          <p:nvPr/>
        </p:nvSpPr>
        <p:spPr>
          <a:xfrm>
            <a:off x="7728776" y="4033837"/>
            <a:ext cx="2596806" cy="2037959"/>
          </a:xfrm>
          <a:custGeom>
            <a:avLst/>
            <a:gdLst>
              <a:gd name="connsiteX0" fmla="*/ 0 w 2100020"/>
              <a:gd name="connsiteY0" fmla="*/ 1861345 h 1861345"/>
              <a:gd name="connsiteX1" fmla="*/ 410705 w 2100020"/>
              <a:gd name="connsiteY1" fmla="*/ 272769 h 1861345"/>
              <a:gd name="connsiteX2" fmla="*/ 2100020 w 2100020"/>
              <a:gd name="connsiteY2" fmla="*/ 1549 h 186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00020" h="1861345">
                <a:moveTo>
                  <a:pt x="0" y="1861345"/>
                </a:moveTo>
                <a:cubicBezTo>
                  <a:pt x="30351" y="1222040"/>
                  <a:pt x="60702" y="582735"/>
                  <a:pt x="410705" y="272769"/>
                </a:cubicBezTo>
                <a:cubicBezTo>
                  <a:pt x="760708" y="-37197"/>
                  <a:pt x="2100020" y="1549"/>
                  <a:pt x="2100020" y="15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6833489" y="3274493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Accuracy</a:t>
            </a:r>
            <a:endParaRPr lang="en-US" sz="2400" dirty="0" smtClean="0"/>
          </a:p>
        </p:txBody>
      </p:sp>
      <p:pic>
        <p:nvPicPr>
          <p:cNvPr id="109" name="Picture 108"/>
          <p:cNvPicPr>
            <a:picLocks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193785" y="4715886"/>
            <a:ext cx="91440" cy="91440"/>
          </a:xfrm>
          <a:prstGeom prst="rect">
            <a:avLst/>
          </a:prstGeom>
        </p:spPr>
      </p:pic>
      <p:pic>
        <p:nvPicPr>
          <p:cNvPr id="111" name="Picture 110"/>
          <p:cNvPicPr>
            <a:picLocks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095184" y="4378731"/>
            <a:ext cx="91440" cy="91440"/>
          </a:xfrm>
          <a:prstGeom prst="rect">
            <a:avLst/>
          </a:prstGeom>
        </p:spPr>
      </p:pic>
      <p:pic>
        <p:nvPicPr>
          <p:cNvPr id="112" name="Picture 111"/>
          <p:cNvPicPr>
            <a:picLocks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436895" y="4444882"/>
            <a:ext cx="91440" cy="91440"/>
          </a:xfrm>
          <a:prstGeom prst="rect">
            <a:avLst/>
          </a:prstGeom>
        </p:spPr>
      </p:pic>
      <p:pic>
        <p:nvPicPr>
          <p:cNvPr id="113" name="Picture 112"/>
          <p:cNvPicPr>
            <a:picLocks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439704" y="4160133"/>
            <a:ext cx="91440" cy="91440"/>
          </a:xfrm>
          <a:prstGeom prst="rect">
            <a:avLst/>
          </a:prstGeom>
        </p:spPr>
      </p:pic>
      <p:sp>
        <p:nvSpPr>
          <p:cNvPr id="114" name="TextBox 113"/>
          <p:cNvSpPr txBox="1"/>
          <p:nvPr/>
        </p:nvSpPr>
        <p:spPr>
          <a:xfrm>
            <a:off x="8788582" y="3783626"/>
            <a:ext cx="1185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 curve</a:t>
            </a:r>
            <a:endParaRPr lang="en-US" dirty="0"/>
          </a:p>
        </p:txBody>
      </p:sp>
      <p:sp>
        <p:nvSpPr>
          <p:cNvPr id="115" name="TextBox 114"/>
          <p:cNvSpPr txBox="1"/>
          <p:nvPr/>
        </p:nvSpPr>
        <p:spPr>
          <a:xfrm>
            <a:off x="9002933" y="4106820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Old curve</a:t>
            </a:r>
            <a:endParaRPr lang="en-US" dirty="0"/>
          </a:p>
        </p:txBody>
      </p:sp>
      <p:cxnSp>
        <p:nvCxnSpPr>
          <p:cNvPr id="117" name="Straight Arrow Connector 116"/>
          <p:cNvCxnSpPr/>
          <p:nvPr/>
        </p:nvCxnSpPr>
        <p:spPr>
          <a:xfrm flipV="1">
            <a:off x="8486723" y="4234602"/>
            <a:ext cx="0" cy="19385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 flipH="1" flipV="1">
            <a:off x="8126825" y="4479478"/>
            <a:ext cx="82977" cy="218074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6628576" y="4180418"/>
            <a:ext cx="1047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Targeted accuracy</a:t>
            </a:r>
            <a:endParaRPr lang="en-US" dirty="0"/>
          </a:p>
        </p:txBody>
      </p:sp>
      <p:sp>
        <p:nvSpPr>
          <p:cNvPr id="133" name="Rectangular Callout 132"/>
          <p:cNvSpPr/>
          <p:nvPr/>
        </p:nvSpPr>
        <p:spPr>
          <a:xfrm>
            <a:off x="8350333" y="4957829"/>
            <a:ext cx="2494194" cy="553216"/>
          </a:xfrm>
          <a:prstGeom prst="wedgeRectCallout">
            <a:avLst>
              <a:gd name="adj1" fmla="val -56427"/>
              <a:gd name="adj2" fmla="val -1359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 </a:t>
            </a:r>
            <a:r>
              <a:rPr lang="en-US" dirty="0" err="1" smtClean="0"/>
              <a:t>config</a:t>
            </a:r>
            <a:r>
              <a:rPr lang="en-US" dirty="0" smtClean="0"/>
              <a:t>: enough accuracy w./ lower cost</a:t>
            </a:r>
            <a:endParaRPr lang="en-US" dirty="0"/>
          </a:p>
        </p:txBody>
      </p:sp>
      <p:sp>
        <p:nvSpPr>
          <p:cNvPr id="139" name="Rectangular Callout 138"/>
          <p:cNvSpPr/>
          <p:nvPr/>
        </p:nvSpPr>
        <p:spPr>
          <a:xfrm>
            <a:off x="8081104" y="3290458"/>
            <a:ext cx="2005780" cy="553216"/>
          </a:xfrm>
          <a:prstGeom prst="wedgeRectCallout">
            <a:avLst>
              <a:gd name="adj1" fmla="val -30059"/>
              <a:gd name="adj2" fmla="val 1086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Sticking to old </a:t>
            </a:r>
            <a:r>
              <a:rPr lang="en-US" dirty="0" err="1" smtClean="0"/>
              <a:t>config</a:t>
            </a:r>
            <a:r>
              <a:rPr lang="en-US" dirty="0" smtClean="0"/>
              <a:t> is too costly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572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 flipV="1">
            <a:off x="1331598" y="1795774"/>
            <a:ext cx="2463162" cy="318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 flipV="1">
            <a:off x="1331598" y="110135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1331598" y="364734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243152" y="3647344"/>
            <a:ext cx="1330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Resource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64062" y="61494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Accuracy</a:t>
            </a:r>
            <a:endParaRPr lang="en-US" sz="2400" dirty="0" smtClean="0"/>
          </a:p>
        </p:txBody>
      </p:sp>
      <p:sp>
        <p:nvSpPr>
          <p:cNvPr id="9" name="Freeform 8"/>
          <p:cNvSpPr/>
          <p:nvPr/>
        </p:nvSpPr>
        <p:spPr>
          <a:xfrm>
            <a:off x="1512835" y="1372379"/>
            <a:ext cx="2596806" cy="2037959"/>
          </a:xfrm>
          <a:custGeom>
            <a:avLst/>
            <a:gdLst>
              <a:gd name="connsiteX0" fmla="*/ 0 w 2100020"/>
              <a:gd name="connsiteY0" fmla="*/ 1861345 h 1861345"/>
              <a:gd name="connsiteX1" fmla="*/ 410705 w 2100020"/>
              <a:gd name="connsiteY1" fmla="*/ 272769 h 1861345"/>
              <a:gd name="connsiteX2" fmla="*/ 2100020 w 2100020"/>
              <a:gd name="connsiteY2" fmla="*/ 1549 h 186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00020" h="1861345">
                <a:moveTo>
                  <a:pt x="0" y="1861345"/>
                </a:moveTo>
                <a:cubicBezTo>
                  <a:pt x="30351" y="1222040"/>
                  <a:pt x="60702" y="582735"/>
                  <a:pt x="410705" y="272769"/>
                </a:cubicBezTo>
                <a:cubicBezTo>
                  <a:pt x="760708" y="-37197"/>
                  <a:pt x="2100020" y="1549"/>
                  <a:pt x="2100020" y="15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605822" y="1502252"/>
            <a:ext cx="2409987" cy="1968285"/>
          </a:xfrm>
          <a:custGeom>
            <a:avLst/>
            <a:gdLst>
              <a:gd name="connsiteX0" fmla="*/ 0 w 1999282"/>
              <a:gd name="connsiteY0" fmla="*/ 1751308 h 1751308"/>
              <a:gd name="connsiteX1" fmla="*/ 705173 w 1999282"/>
              <a:gd name="connsiteY1" fmla="*/ 426203 h 1751308"/>
              <a:gd name="connsiteX2" fmla="*/ 1999282 w 1999282"/>
              <a:gd name="connsiteY2" fmla="*/ 0 h 1751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9282" h="1751308">
                <a:moveTo>
                  <a:pt x="0" y="1751308"/>
                </a:moveTo>
                <a:cubicBezTo>
                  <a:pt x="185979" y="1234698"/>
                  <a:pt x="371959" y="718088"/>
                  <a:pt x="705173" y="426203"/>
                </a:cubicBezTo>
                <a:cubicBezTo>
                  <a:pt x="1038387" y="134318"/>
                  <a:pt x="1999282" y="0"/>
                  <a:pt x="199928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524605" y="1413848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High speed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2106083" y="952183"/>
            <a:ext cx="15158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Low speed</a:t>
            </a:r>
            <a:endParaRPr lang="en-US" sz="2400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6350027" y="110135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350027" y="364734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261581" y="3647344"/>
            <a:ext cx="1330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Resource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5682491" y="61494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Accuracy</a:t>
            </a:r>
            <a:endParaRPr lang="en-US" sz="2400" dirty="0" smtClean="0"/>
          </a:p>
        </p:txBody>
      </p:sp>
      <p:sp>
        <p:nvSpPr>
          <p:cNvPr id="17" name="Freeform 16"/>
          <p:cNvSpPr/>
          <p:nvPr/>
        </p:nvSpPr>
        <p:spPr>
          <a:xfrm>
            <a:off x="6531264" y="1372379"/>
            <a:ext cx="2596806" cy="2037959"/>
          </a:xfrm>
          <a:custGeom>
            <a:avLst/>
            <a:gdLst>
              <a:gd name="connsiteX0" fmla="*/ 0 w 2100020"/>
              <a:gd name="connsiteY0" fmla="*/ 1861345 h 1861345"/>
              <a:gd name="connsiteX1" fmla="*/ 410705 w 2100020"/>
              <a:gd name="connsiteY1" fmla="*/ 272769 h 1861345"/>
              <a:gd name="connsiteX2" fmla="*/ 2100020 w 2100020"/>
              <a:gd name="connsiteY2" fmla="*/ 1549 h 186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00020" h="1861345">
                <a:moveTo>
                  <a:pt x="0" y="1861345"/>
                </a:moveTo>
                <a:cubicBezTo>
                  <a:pt x="30351" y="1222040"/>
                  <a:pt x="60702" y="582735"/>
                  <a:pt x="410705" y="272769"/>
                </a:cubicBezTo>
                <a:cubicBezTo>
                  <a:pt x="760708" y="-37197"/>
                  <a:pt x="2100020" y="1549"/>
                  <a:pt x="2100020" y="15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7101801" y="1034902"/>
            <a:ext cx="1296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Day time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8103129" y="1394184"/>
            <a:ext cx="1501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Night time</a:t>
            </a:r>
            <a:endParaRPr lang="en-US" sz="2400" dirty="0"/>
          </a:p>
        </p:txBody>
      </p:sp>
      <p:pic>
        <p:nvPicPr>
          <p:cNvPr id="23" name="Picture 22"/>
          <p:cNvPicPr>
            <a:picLocks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812376" y="1774208"/>
            <a:ext cx="91440" cy="91440"/>
          </a:xfrm>
          <a:prstGeom prst="rect">
            <a:avLst/>
          </a:prstGeom>
        </p:spPr>
      </p:pic>
      <p:pic>
        <p:nvPicPr>
          <p:cNvPr id="24" name="Picture 23"/>
          <p:cNvPicPr>
            <a:picLocks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2817150" y="1758746"/>
            <a:ext cx="91440" cy="91440"/>
          </a:xfrm>
          <a:prstGeom prst="rect">
            <a:avLst/>
          </a:prstGeom>
        </p:spPr>
      </p:pic>
      <p:pic>
        <p:nvPicPr>
          <p:cNvPr id="25" name="Picture 24"/>
          <p:cNvPicPr>
            <a:picLocks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2817150" y="1383437"/>
            <a:ext cx="91440" cy="91440"/>
          </a:xfrm>
          <a:prstGeom prst="rect">
            <a:avLst/>
          </a:prstGeom>
        </p:spPr>
      </p:pic>
      <p:pic>
        <p:nvPicPr>
          <p:cNvPr id="26" name="Picture 25"/>
          <p:cNvPicPr>
            <a:picLocks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803232" y="2896370"/>
            <a:ext cx="91440" cy="91440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 flipV="1">
            <a:off x="6350027" y="1865648"/>
            <a:ext cx="2463162" cy="318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131251" y="1843546"/>
            <a:ext cx="91440" cy="91440"/>
          </a:xfrm>
          <a:prstGeom prst="rect">
            <a:avLst/>
          </a:prstGeom>
        </p:spPr>
      </p:pic>
      <p:pic>
        <p:nvPicPr>
          <p:cNvPr id="33" name="Picture 32"/>
          <p:cNvPicPr>
            <a:picLocks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31251" y="2193966"/>
            <a:ext cx="91440" cy="91440"/>
          </a:xfrm>
          <a:prstGeom prst="rect">
            <a:avLst/>
          </a:prstGeom>
        </p:spPr>
      </p:pic>
      <p:pic>
        <p:nvPicPr>
          <p:cNvPr id="34" name="Picture 33"/>
          <p:cNvPicPr>
            <a:picLocks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807413" y="1857184"/>
            <a:ext cx="91440" cy="91440"/>
          </a:xfrm>
          <a:prstGeom prst="rect">
            <a:avLst/>
          </a:prstGeom>
        </p:spPr>
      </p:pic>
      <p:pic>
        <p:nvPicPr>
          <p:cNvPr id="35" name="Picture 34"/>
          <p:cNvPicPr>
            <a:picLocks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807413" y="2198673"/>
            <a:ext cx="91440" cy="91440"/>
          </a:xfrm>
          <a:prstGeom prst="rect">
            <a:avLst/>
          </a:prstGeom>
        </p:spPr>
      </p:pic>
      <p:sp>
        <p:nvSpPr>
          <p:cNvPr id="36" name="Rectangular Callout 35"/>
          <p:cNvSpPr/>
          <p:nvPr/>
        </p:nvSpPr>
        <p:spPr>
          <a:xfrm>
            <a:off x="2414907" y="2156380"/>
            <a:ext cx="1600902" cy="368202"/>
          </a:xfrm>
          <a:prstGeom prst="wedgeRectCallout">
            <a:avLst>
              <a:gd name="adj1" fmla="val -21966"/>
              <a:gd name="adj2" fmla="val -1310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High </a:t>
            </a:r>
            <a:r>
              <a:rPr lang="en-US" dirty="0" err="1" smtClean="0"/>
              <a:t>framerate</a:t>
            </a:r>
            <a:endParaRPr lang="en-US" dirty="0"/>
          </a:p>
        </p:txBody>
      </p:sp>
      <p:sp>
        <p:nvSpPr>
          <p:cNvPr id="37" name="Rectangular Callout 36"/>
          <p:cNvSpPr/>
          <p:nvPr/>
        </p:nvSpPr>
        <p:spPr>
          <a:xfrm>
            <a:off x="1923703" y="3139363"/>
            <a:ext cx="1600902" cy="368202"/>
          </a:xfrm>
          <a:prstGeom prst="wedgeRectCallout">
            <a:avLst>
              <a:gd name="adj1" fmla="val -50312"/>
              <a:gd name="adj2" fmla="val -874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Low </a:t>
            </a:r>
            <a:r>
              <a:rPr lang="en-US" dirty="0" err="1" smtClean="0"/>
              <a:t>framerate</a:t>
            </a:r>
            <a:endParaRPr lang="en-US" dirty="0"/>
          </a:p>
        </p:txBody>
      </p:sp>
      <p:sp>
        <p:nvSpPr>
          <p:cNvPr id="38" name="Rectangular Callout 37"/>
          <p:cNvSpPr/>
          <p:nvPr/>
        </p:nvSpPr>
        <p:spPr>
          <a:xfrm>
            <a:off x="6743889" y="2552592"/>
            <a:ext cx="1767993" cy="504916"/>
          </a:xfrm>
          <a:prstGeom prst="wedgeRectCallout">
            <a:avLst>
              <a:gd name="adj1" fmla="val -25542"/>
              <a:gd name="adj2" fmla="val -1002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Model trained on daytime date</a:t>
            </a:r>
            <a:endParaRPr lang="en-US" dirty="0"/>
          </a:p>
        </p:txBody>
      </p:sp>
      <p:sp>
        <p:nvSpPr>
          <p:cNvPr id="39" name="Rectangular Callout 38"/>
          <p:cNvSpPr/>
          <p:nvPr/>
        </p:nvSpPr>
        <p:spPr>
          <a:xfrm>
            <a:off x="7850832" y="1948928"/>
            <a:ext cx="1932135" cy="504916"/>
          </a:xfrm>
          <a:prstGeom prst="wedgeRectCallout">
            <a:avLst>
              <a:gd name="adj1" fmla="val -81582"/>
              <a:gd name="adj2" fmla="val -5313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trained </a:t>
            </a:r>
            <a:r>
              <a:rPr lang="en-US" smtClean="0"/>
              <a:t>on nighttime </a:t>
            </a:r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40" name="Freeform 39"/>
          <p:cNvSpPr/>
          <p:nvPr/>
        </p:nvSpPr>
        <p:spPr>
          <a:xfrm flipH="1" flipV="1">
            <a:off x="6559141" y="1430486"/>
            <a:ext cx="2528720" cy="2040051"/>
          </a:xfrm>
          <a:custGeom>
            <a:avLst/>
            <a:gdLst>
              <a:gd name="connsiteX0" fmla="*/ 0 w 2761861"/>
              <a:gd name="connsiteY0" fmla="*/ 2202025 h 2202025"/>
              <a:gd name="connsiteX1" fmla="*/ 2015412 w 2761861"/>
              <a:gd name="connsiteY1" fmla="*/ 1800808 h 2202025"/>
              <a:gd name="connsiteX2" fmla="*/ 2761861 w 2761861"/>
              <a:gd name="connsiteY2" fmla="*/ 0 h 220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61861" h="2202025">
                <a:moveTo>
                  <a:pt x="0" y="2202025"/>
                </a:moveTo>
                <a:cubicBezTo>
                  <a:pt x="777551" y="2184918"/>
                  <a:pt x="1555102" y="2167812"/>
                  <a:pt x="2015412" y="1800808"/>
                </a:cubicBezTo>
                <a:cubicBezTo>
                  <a:pt x="2475722" y="1433804"/>
                  <a:pt x="2761861" y="0"/>
                  <a:pt x="2761861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1" name="TextBox 40"/>
          <p:cNvSpPr txBox="1"/>
          <p:nvPr/>
        </p:nvSpPr>
        <p:spPr>
          <a:xfrm>
            <a:off x="349289" y="1488513"/>
            <a:ext cx="1047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Targeted accuracy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5356836" y="1485642"/>
            <a:ext cx="1047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Targeted accuracy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708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1331598" y="110135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1331598" y="364734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243152" y="3647344"/>
            <a:ext cx="1330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Resource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64062" y="61494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Accuracy</a:t>
            </a:r>
            <a:endParaRPr lang="en-US" sz="2400" dirty="0" smtClean="0"/>
          </a:p>
        </p:txBody>
      </p:sp>
      <p:sp>
        <p:nvSpPr>
          <p:cNvPr id="9" name="Freeform 8"/>
          <p:cNvSpPr/>
          <p:nvPr/>
        </p:nvSpPr>
        <p:spPr>
          <a:xfrm>
            <a:off x="1512835" y="1372379"/>
            <a:ext cx="2596806" cy="2037959"/>
          </a:xfrm>
          <a:custGeom>
            <a:avLst/>
            <a:gdLst>
              <a:gd name="connsiteX0" fmla="*/ 0 w 2100020"/>
              <a:gd name="connsiteY0" fmla="*/ 1861345 h 1861345"/>
              <a:gd name="connsiteX1" fmla="*/ 410705 w 2100020"/>
              <a:gd name="connsiteY1" fmla="*/ 272769 h 1861345"/>
              <a:gd name="connsiteX2" fmla="*/ 2100020 w 2100020"/>
              <a:gd name="connsiteY2" fmla="*/ 1549 h 186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00020" h="1861345">
                <a:moveTo>
                  <a:pt x="0" y="1861345"/>
                </a:moveTo>
                <a:cubicBezTo>
                  <a:pt x="30351" y="1222040"/>
                  <a:pt x="60702" y="582735"/>
                  <a:pt x="410705" y="272769"/>
                </a:cubicBezTo>
                <a:cubicBezTo>
                  <a:pt x="760708" y="-37197"/>
                  <a:pt x="2100020" y="1549"/>
                  <a:pt x="2100020" y="15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601053" y="1465968"/>
            <a:ext cx="2313478" cy="1996375"/>
          </a:xfrm>
          <a:custGeom>
            <a:avLst/>
            <a:gdLst>
              <a:gd name="connsiteX0" fmla="*/ 0 w 1999282"/>
              <a:gd name="connsiteY0" fmla="*/ 1751308 h 1751308"/>
              <a:gd name="connsiteX1" fmla="*/ 705173 w 1999282"/>
              <a:gd name="connsiteY1" fmla="*/ 426203 h 1751308"/>
              <a:gd name="connsiteX2" fmla="*/ 1999282 w 1999282"/>
              <a:gd name="connsiteY2" fmla="*/ 0 h 1751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9282" h="1751308">
                <a:moveTo>
                  <a:pt x="0" y="1751308"/>
                </a:moveTo>
                <a:cubicBezTo>
                  <a:pt x="185979" y="1234698"/>
                  <a:pt x="371959" y="718088"/>
                  <a:pt x="705173" y="426203"/>
                </a:cubicBezTo>
                <a:cubicBezTo>
                  <a:pt x="1038387" y="134318"/>
                  <a:pt x="1999282" y="0"/>
                  <a:pt x="199928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1746571" y="1502251"/>
            <a:ext cx="2057334" cy="1986289"/>
          </a:xfrm>
          <a:custGeom>
            <a:avLst/>
            <a:gdLst>
              <a:gd name="connsiteX0" fmla="*/ 0 w 1999282"/>
              <a:gd name="connsiteY0" fmla="*/ 1751308 h 1751308"/>
              <a:gd name="connsiteX1" fmla="*/ 705173 w 1999282"/>
              <a:gd name="connsiteY1" fmla="*/ 426203 h 1751308"/>
              <a:gd name="connsiteX2" fmla="*/ 1999282 w 1999282"/>
              <a:gd name="connsiteY2" fmla="*/ 0 h 1751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9282" h="1751308">
                <a:moveTo>
                  <a:pt x="0" y="1751308"/>
                </a:moveTo>
                <a:cubicBezTo>
                  <a:pt x="185979" y="1234698"/>
                  <a:pt x="371959" y="718088"/>
                  <a:pt x="705173" y="426203"/>
                </a:cubicBezTo>
                <a:cubicBezTo>
                  <a:pt x="1038387" y="134318"/>
                  <a:pt x="1999282" y="0"/>
                  <a:pt x="199928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ular Callout 21"/>
          <p:cNvSpPr/>
          <p:nvPr/>
        </p:nvSpPr>
        <p:spPr>
          <a:xfrm>
            <a:off x="2017340" y="864590"/>
            <a:ext cx="1897191" cy="455784"/>
          </a:xfrm>
          <a:prstGeom prst="wedgeRectCallout">
            <a:avLst>
              <a:gd name="adj1" fmla="val -31808"/>
              <a:gd name="adj2" fmla="val 923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Camera A, Time </a:t>
            </a:r>
            <a:r>
              <a:rPr lang="en-US" dirty="0" smtClean="0"/>
              <a:t>t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3" name="Rectangular Callout 22"/>
          <p:cNvSpPr/>
          <p:nvPr/>
        </p:nvSpPr>
        <p:spPr>
          <a:xfrm>
            <a:off x="1862642" y="2923367"/>
            <a:ext cx="1897191" cy="455784"/>
          </a:xfrm>
          <a:prstGeom prst="wedgeRectCallout">
            <a:avLst>
              <a:gd name="adj1" fmla="val -45304"/>
              <a:gd name="adj2" fmla="val -10624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Camera A, Time </a:t>
            </a:r>
            <a:r>
              <a:rPr lang="en-US" dirty="0" smtClean="0"/>
              <a:t>t</a:t>
            </a:r>
            <a:r>
              <a:rPr lang="en-US" baseline="-25000" dirty="0" smtClean="0"/>
              <a:t>1</a:t>
            </a:r>
            <a:endParaRPr lang="en-US" dirty="0"/>
          </a:p>
        </p:txBody>
      </p:sp>
      <p:sp>
        <p:nvSpPr>
          <p:cNvPr id="24" name="Rectangular Callout 23"/>
          <p:cNvSpPr/>
          <p:nvPr/>
        </p:nvSpPr>
        <p:spPr>
          <a:xfrm>
            <a:off x="2432312" y="2233811"/>
            <a:ext cx="1897191" cy="455784"/>
          </a:xfrm>
          <a:prstGeom prst="wedgeRectCallout">
            <a:avLst>
              <a:gd name="adj1" fmla="val -60727"/>
              <a:gd name="adj2" fmla="val -300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Camera </a:t>
            </a:r>
            <a:r>
              <a:rPr lang="en-US" smtClean="0"/>
              <a:t>B, </a:t>
            </a:r>
            <a:r>
              <a:rPr lang="en-US" dirty="0"/>
              <a:t>Time </a:t>
            </a:r>
            <a:r>
              <a:rPr lang="en-US" dirty="0" smtClean="0"/>
              <a:t>t</a:t>
            </a:r>
            <a:r>
              <a:rPr lang="en-US" baseline="-25000" dirty="0" smtClean="0"/>
              <a:t>1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6622926" y="110135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622926" y="364734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534480" y="3647344"/>
            <a:ext cx="1330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Resource</a:t>
            </a:r>
            <a:endParaRPr lang="en-US" sz="2400" dirty="0"/>
          </a:p>
        </p:txBody>
      </p:sp>
      <p:sp>
        <p:nvSpPr>
          <p:cNvPr id="28" name="TextBox 27"/>
          <p:cNvSpPr txBox="1"/>
          <p:nvPr/>
        </p:nvSpPr>
        <p:spPr>
          <a:xfrm>
            <a:off x="5955390" y="61494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Accuracy</a:t>
            </a:r>
            <a:endParaRPr lang="en-US" sz="2400" dirty="0" smtClean="0"/>
          </a:p>
        </p:txBody>
      </p:sp>
      <p:sp>
        <p:nvSpPr>
          <p:cNvPr id="29" name="Freeform 28"/>
          <p:cNvSpPr/>
          <p:nvPr/>
        </p:nvSpPr>
        <p:spPr>
          <a:xfrm>
            <a:off x="6804163" y="1372379"/>
            <a:ext cx="2596806" cy="2037959"/>
          </a:xfrm>
          <a:custGeom>
            <a:avLst/>
            <a:gdLst>
              <a:gd name="connsiteX0" fmla="*/ 0 w 2100020"/>
              <a:gd name="connsiteY0" fmla="*/ 1861345 h 1861345"/>
              <a:gd name="connsiteX1" fmla="*/ 410705 w 2100020"/>
              <a:gd name="connsiteY1" fmla="*/ 272769 h 1861345"/>
              <a:gd name="connsiteX2" fmla="*/ 2100020 w 2100020"/>
              <a:gd name="connsiteY2" fmla="*/ 1549 h 186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00020" h="1861345">
                <a:moveTo>
                  <a:pt x="0" y="1861345"/>
                </a:moveTo>
                <a:cubicBezTo>
                  <a:pt x="30351" y="1222040"/>
                  <a:pt x="60702" y="582735"/>
                  <a:pt x="410705" y="272769"/>
                </a:cubicBezTo>
                <a:cubicBezTo>
                  <a:pt x="760708" y="-37197"/>
                  <a:pt x="2100020" y="1549"/>
                  <a:pt x="2100020" y="15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/>
          <p:cNvPicPr>
            <a:picLocks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212188" y="1776611"/>
            <a:ext cx="91440" cy="91440"/>
          </a:xfrm>
          <a:prstGeom prst="rect">
            <a:avLst/>
          </a:prstGeom>
        </p:spPr>
      </p:pic>
      <p:pic>
        <p:nvPicPr>
          <p:cNvPr id="36" name="Picture 35"/>
          <p:cNvPicPr>
            <a:picLocks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670933" y="2483007"/>
            <a:ext cx="91440" cy="91440"/>
          </a:xfrm>
          <a:prstGeom prst="rect">
            <a:avLst/>
          </a:prstGeom>
        </p:spPr>
      </p:pic>
      <p:pic>
        <p:nvPicPr>
          <p:cNvPr id="38" name="Picture 37"/>
          <p:cNvPicPr>
            <a:picLocks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60851" y="1617229"/>
            <a:ext cx="91440" cy="91440"/>
          </a:xfrm>
          <a:prstGeom prst="rect">
            <a:avLst/>
          </a:prstGeom>
        </p:spPr>
      </p:pic>
      <p:pic>
        <p:nvPicPr>
          <p:cNvPr id="39" name="Picture 38"/>
          <p:cNvPicPr>
            <a:picLocks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970239" y="2226428"/>
            <a:ext cx="91440" cy="91440"/>
          </a:xfrm>
          <a:prstGeom prst="rect">
            <a:avLst/>
          </a:prstGeom>
        </p:spPr>
      </p:pic>
      <p:cxnSp>
        <p:nvCxnSpPr>
          <p:cNvPr id="40" name="Straight Arrow Connector 39"/>
          <p:cNvCxnSpPr/>
          <p:nvPr/>
        </p:nvCxnSpPr>
        <p:spPr>
          <a:xfrm flipV="1">
            <a:off x="7307830" y="1688615"/>
            <a:ext cx="140234" cy="9899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7768962" y="2307708"/>
            <a:ext cx="171168" cy="16958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186454" y="2111033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</a:t>
            </a:r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7762524" y="1571022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t+Δ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161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448301" y="3818779"/>
            <a:ext cx="4765548" cy="21979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en-US" sz="2400" smtClean="0"/>
              <a:t>Video </a:t>
            </a:r>
            <a:r>
              <a:rPr lang="en-US" sz="2400" dirty="0" smtClean="0"/>
              <a:t>analytics system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6424818" y="1751724"/>
            <a:ext cx="1979525" cy="914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Controller</a:t>
            </a:r>
            <a:endParaRPr lang="en-US" sz="28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70087" y="4012963"/>
            <a:ext cx="684243" cy="6842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5600514" y="3856879"/>
            <a:ext cx="1384802" cy="138480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343556" y="4628844"/>
            <a:ext cx="1125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Cloud servers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8879220" y="5075287"/>
            <a:ext cx="1263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Cameras</a:t>
            </a:r>
            <a:endParaRPr lang="en-US" sz="2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2007983" y="4122628"/>
            <a:ext cx="1149153" cy="1149153"/>
          </a:xfrm>
          <a:prstGeom prst="rect">
            <a:avLst/>
          </a:prstGeom>
        </p:spPr>
      </p:pic>
      <p:cxnSp>
        <p:nvCxnSpPr>
          <p:cNvPr id="15" name="Straight Arrow Connector 14"/>
          <p:cNvCxnSpPr>
            <a:stCxn id="10" idx="3"/>
          </p:cNvCxnSpPr>
          <p:nvPr/>
        </p:nvCxnSpPr>
        <p:spPr>
          <a:xfrm>
            <a:off x="6985316" y="4549280"/>
            <a:ext cx="1891147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819558" y="2429409"/>
            <a:ext cx="26468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Feedback</a:t>
            </a:r>
          </a:p>
          <a:p>
            <a:pPr algn="ctr"/>
            <a:r>
              <a:rPr lang="en-US" sz="2400" dirty="0" smtClean="0"/>
              <a:t>(Objects detected/ classified)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2902383" y="2382056"/>
            <a:ext cx="31925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Action space</a:t>
            </a:r>
          </a:p>
          <a:p>
            <a:pPr algn="ctr"/>
            <a:r>
              <a:rPr lang="en-US" sz="2400" dirty="0" smtClean="0"/>
              <a:t>(Resolution, NN model, video sample rate, </a:t>
            </a:r>
            <a:r>
              <a:rPr lang="en-US" sz="2400" dirty="0" err="1" smtClean="0"/>
              <a:t>etc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cxnSp>
        <p:nvCxnSpPr>
          <p:cNvPr id="22" name="Elbow Connector 21"/>
          <p:cNvCxnSpPr/>
          <p:nvPr/>
        </p:nvCxnSpPr>
        <p:spPr>
          <a:xfrm>
            <a:off x="3157136" y="4697205"/>
            <a:ext cx="2297354" cy="1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715350" y="4671616"/>
            <a:ext cx="2955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Query</a:t>
            </a:r>
          </a:p>
          <a:p>
            <a:pPr algn="ctr"/>
            <a:r>
              <a:rPr lang="en-US" sz="2400" dirty="0" smtClean="0"/>
              <a:t>(Tracking cars w. 5m precision for 24hrs)</a:t>
            </a:r>
            <a:endParaRPr lang="en-US" sz="24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22487" y="4165363"/>
            <a:ext cx="684243" cy="68424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887" y="4317763"/>
            <a:ext cx="684243" cy="684243"/>
          </a:xfrm>
          <a:prstGeom prst="rect">
            <a:avLst/>
          </a:prstGeom>
        </p:spPr>
      </p:pic>
      <p:cxnSp>
        <p:nvCxnSpPr>
          <p:cNvPr id="26" name="Elbow Connector 25"/>
          <p:cNvCxnSpPr>
            <a:stCxn id="5" idx="1"/>
          </p:cNvCxnSpPr>
          <p:nvPr/>
        </p:nvCxnSpPr>
        <p:spPr>
          <a:xfrm rot="10800000" flipV="1">
            <a:off x="5986224" y="2208923"/>
            <a:ext cx="438595" cy="1609855"/>
          </a:xfrm>
          <a:prstGeom prst="bentConnector2">
            <a:avLst/>
          </a:prstGeom>
          <a:ln w="28575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endCxn id="5" idx="3"/>
          </p:cNvCxnSpPr>
          <p:nvPr/>
        </p:nvCxnSpPr>
        <p:spPr>
          <a:xfrm rot="16200000" flipV="1">
            <a:off x="7876165" y="2737103"/>
            <a:ext cx="1603991" cy="547633"/>
          </a:xfrm>
          <a:prstGeom prst="bentConnector2">
            <a:avLst/>
          </a:prstGeom>
          <a:ln w="28575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248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46124" y="2230340"/>
            <a:ext cx="684243" cy="684243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457331" y="1839233"/>
            <a:ext cx="163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Video feeds</a:t>
            </a:r>
            <a:endParaRPr lang="en-US" sz="2400" dirty="0"/>
          </a:p>
        </p:txBody>
      </p:sp>
      <p:sp>
        <p:nvSpPr>
          <p:cNvPr id="24" name="Rectangle 23"/>
          <p:cNvSpPr/>
          <p:nvPr/>
        </p:nvSpPr>
        <p:spPr>
          <a:xfrm>
            <a:off x="4307933" y="2451034"/>
            <a:ext cx="3603836" cy="18848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sz="2400" dirty="0" smtClean="0"/>
              <a:t>NN-based video analytics</a:t>
            </a:r>
            <a:endParaRPr lang="en-US" sz="2400" dirty="0"/>
          </a:p>
        </p:txBody>
      </p:sp>
      <p:cxnSp>
        <p:nvCxnSpPr>
          <p:cNvPr id="32" name="Elbow Connector 31"/>
          <p:cNvCxnSpPr>
            <a:endCxn id="35" idx="3"/>
          </p:cNvCxnSpPr>
          <p:nvPr/>
        </p:nvCxnSpPr>
        <p:spPr>
          <a:xfrm rot="16200000" flipV="1">
            <a:off x="6896253" y="1663356"/>
            <a:ext cx="1105086" cy="470269"/>
          </a:xfrm>
          <a:prstGeom prst="bentConnector2">
            <a:avLst/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4825613" y="928689"/>
            <a:ext cx="2388048" cy="834518"/>
          </a:xfrm>
          <a:prstGeom prst="rect">
            <a:avLst/>
          </a:prstGeom>
          <a:solidFill>
            <a:srgbClr val="FFFF00">
              <a:alpha val="41176"/>
            </a:srgb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sz="2400" b="1" i="1" dirty="0" smtClean="0"/>
              <a:t>Chameleon: </a:t>
            </a:r>
          </a:p>
          <a:p>
            <a:pPr algn="ctr"/>
            <a:r>
              <a:rPr lang="en-US" sz="2400" b="1" i="1" dirty="0" err="1" smtClean="0"/>
              <a:t>Config</a:t>
            </a:r>
            <a:r>
              <a:rPr lang="en-US" sz="2400" b="1" i="1" dirty="0" smtClean="0"/>
              <a:t> Controller</a:t>
            </a:r>
            <a:endParaRPr lang="en-US" sz="2400" b="1" i="1" dirty="0"/>
          </a:p>
        </p:txBody>
      </p:sp>
      <p:cxnSp>
        <p:nvCxnSpPr>
          <p:cNvPr id="41" name="Elbow Connector 40"/>
          <p:cNvCxnSpPr>
            <a:stCxn id="35" idx="1"/>
          </p:cNvCxnSpPr>
          <p:nvPr/>
        </p:nvCxnSpPr>
        <p:spPr>
          <a:xfrm rot="10800000" flipV="1">
            <a:off x="4520343" y="1345947"/>
            <a:ext cx="305270" cy="1119381"/>
          </a:xfrm>
          <a:prstGeom prst="bentConnector2">
            <a:avLst/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2688" y="2936326"/>
            <a:ext cx="3090052" cy="1738156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34606" y="2936326"/>
            <a:ext cx="3090052" cy="1738156"/>
          </a:xfrm>
          <a:prstGeom prst="rect">
            <a:avLst/>
          </a:prstGeom>
        </p:spPr>
      </p:pic>
      <p:cxnSp>
        <p:nvCxnSpPr>
          <p:cNvPr id="58" name="Straight Arrow Connector 57"/>
          <p:cNvCxnSpPr>
            <a:stCxn id="24" idx="3"/>
          </p:cNvCxnSpPr>
          <p:nvPr/>
        </p:nvCxnSpPr>
        <p:spPr>
          <a:xfrm>
            <a:off x="7911769" y="3393438"/>
            <a:ext cx="322837" cy="0"/>
          </a:xfrm>
          <a:prstGeom prst="straightConnector1">
            <a:avLst/>
          </a:prstGeom>
          <a:ln w="28575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Elbow Connector 83"/>
          <p:cNvCxnSpPr>
            <a:stCxn id="8" idx="3"/>
            <a:endCxn id="24" idx="1"/>
          </p:cNvCxnSpPr>
          <p:nvPr/>
        </p:nvCxnSpPr>
        <p:spPr>
          <a:xfrm>
            <a:off x="3830367" y="2572462"/>
            <a:ext cx="477566" cy="82097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0" name="Picture 8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18829" y="2914583"/>
            <a:ext cx="3053161" cy="128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2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>
          <a:xfrm>
            <a:off x="7260345" y="1035207"/>
            <a:ext cx="7212893" cy="53663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-1400493" y="1046232"/>
            <a:ext cx="7212893" cy="53663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9863" y="2927253"/>
            <a:ext cx="3016186" cy="126753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9863" y="4927783"/>
            <a:ext cx="3016186" cy="1267537"/>
          </a:xfrm>
          <a:prstGeom prst="rect">
            <a:avLst/>
          </a:prstGeom>
        </p:spPr>
      </p:pic>
      <p:sp>
        <p:nvSpPr>
          <p:cNvPr id="21" name="Right Arrow 20"/>
          <p:cNvSpPr/>
          <p:nvPr/>
        </p:nvSpPr>
        <p:spPr>
          <a:xfrm rot="18985631">
            <a:off x="1506991" y="3934978"/>
            <a:ext cx="919640" cy="5308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/>
          <p:cNvCxnSpPr>
            <a:stCxn id="13" idx="3"/>
            <a:endCxn id="25" idx="3"/>
          </p:cNvCxnSpPr>
          <p:nvPr/>
        </p:nvCxnSpPr>
        <p:spPr>
          <a:xfrm flipH="1" flipV="1">
            <a:off x="4522167" y="2393306"/>
            <a:ext cx="943882" cy="1167716"/>
          </a:xfrm>
          <a:prstGeom prst="bentConnector3">
            <a:avLst>
              <a:gd name="adj1" fmla="val -24219"/>
            </a:avLst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2048393" y="1976047"/>
            <a:ext cx="2473774" cy="834518"/>
          </a:xfrm>
          <a:prstGeom prst="rect">
            <a:avLst/>
          </a:prstGeom>
          <a:solidFill>
            <a:srgbClr val="FFFF00">
              <a:alpha val="41176"/>
            </a:srgb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sz="2400" b="1" i="1" dirty="0" err="1" smtClean="0"/>
              <a:t>SysName</a:t>
            </a:r>
            <a:r>
              <a:rPr lang="en-US" sz="2400" b="1" i="1" dirty="0" smtClean="0"/>
              <a:t>: </a:t>
            </a:r>
          </a:p>
          <a:p>
            <a:pPr algn="ctr"/>
            <a:r>
              <a:rPr lang="en-US" sz="2400" b="1" i="1" dirty="0" err="1" smtClean="0"/>
              <a:t>Config</a:t>
            </a:r>
            <a:r>
              <a:rPr lang="en-US" sz="2400" b="1" i="1" dirty="0" smtClean="0"/>
              <a:t> Controller</a:t>
            </a:r>
            <a:endParaRPr lang="en-US" sz="2400" b="1" i="1" dirty="0"/>
          </a:p>
        </p:txBody>
      </p:sp>
      <p:cxnSp>
        <p:nvCxnSpPr>
          <p:cNvPr id="26" name="Elbow Connector 25"/>
          <p:cNvCxnSpPr>
            <a:stCxn id="25" idx="1"/>
            <a:endCxn id="66" idx="0"/>
          </p:cNvCxnSpPr>
          <p:nvPr/>
        </p:nvCxnSpPr>
        <p:spPr>
          <a:xfrm rot="10800000" flipV="1">
            <a:off x="1102117" y="2393306"/>
            <a:ext cx="946276" cy="2056124"/>
          </a:xfrm>
          <a:prstGeom prst="bentConnector2">
            <a:avLst/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14" idx="3"/>
            <a:endCxn id="25" idx="3"/>
          </p:cNvCxnSpPr>
          <p:nvPr/>
        </p:nvCxnSpPr>
        <p:spPr>
          <a:xfrm flipH="1" flipV="1">
            <a:off x="4522167" y="2393306"/>
            <a:ext cx="943882" cy="3168246"/>
          </a:xfrm>
          <a:prstGeom prst="bentConnector3">
            <a:avLst>
              <a:gd name="adj1" fmla="val -24219"/>
            </a:avLst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-1336870" y="1209181"/>
            <a:ext cx="24409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i="1" dirty="0" smtClean="0"/>
              <a:t>Configurations:</a:t>
            </a:r>
          </a:p>
          <a:p>
            <a:pPr algn="r"/>
            <a:r>
              <a:rPr lang="en-US" sz="2400" i="1" dirty="0" smtClean="0"/>
              <a:t>Frame resolution?</a:t>
            </a:r>
          </a:p>
          <a:p>
            <a:pPr algn="r"/>
            <a:r>
              <a:rPr lang="en-US" sz="2400" i="1" dirty="0" smtClean="0"/>
              <a:t>Frames rate?</a:t>
            </a:r>
          </a:p>
          <a:p>
            <a:pPr algn="r"/>
            <a:r>
              <a:rPr lang="en-US" sz="2400" i="1" dirty="0" smtClean="0"/>
              <a:t>Object detector?</a:t>
            </a:r>
          </a:p>
        </p:txBody>
      </p:sp>
      <p:sp>
        <p:nvSpPr>
          <p:cNvPr id="43" name="Right Arrow 42"/>
          <p:cNvSpPr/>
          <p:nvPr/>
        </p:nvSpPr>
        <p:spPr>
          <a:xfrm rot="2487589">
            <a:off x="1592079" y="5003515"/>
            <a:ext cx="890137" cy="50288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187779" y="4295242"/>
            <a:ext cx="3256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Object detection models</a:t>
            </a:r>
            <a:endParaRPr lang="en-US" sz="2400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55876" y="4570614"/>
            <a:ext cx="795478" cy="795478"/>
          </a:xfrm>
          <a:prstGeom prst="rect">
            <a:avLst/>
          </a:prstGeom>
        </p:spPr>
      </p:pic>
      <p:sp>
        <p:nvSpPr>
          <p:cNvPr id="28" name="Data 27"/>
          <p:cNvSpPr/>
          <p:nvPr/>
        </p:nvSpPr>
        <p:spPr>
          <a:xfrm rot="5400000" flipH="1">
            <a:off x="-1360561" y="4739831"/>
            <a:ext cx="1968289" cy="367963"/>
          </a:xfrm>
          <a:prstGeom prst="flowChartInputOutpu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>
              <a:solidFill>
                <a:schemeClr val="dk1"/>
              </a:solidFill>
            </a:endParaRPr>
          </a:p>
        </p:txBody>
      </p:sp>
      <p:sp>
        <p:nvSpPr>
          <p:cNvPr id="29" name="Data 28"/>
          <p:cNvSpPr/>
          <p:nvPr/>
        </p:nvSpPr>
        <p:spPr>
          <a:xfrm rot="5400000" flipH="1">
            <a:off x="-1240391" y="4739830"/>
            <a:ext cx="1968289" cy="367963"/>
          </a:xfrm>
          <a:prstGeom prst="flowChartInputOutpu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>
              <a:solidFill>
                <a:schemeClr val="dk1"/>
              </a:solidFill>
            </a:endParaRPr>
          </a:p>
        </p:txBody>
      </p:sp>
      <p:sp>
        <p:nvSpPr>
          <p:cNvPr id="30" name="Data 29"/>
          <p:cNvSpPr/>
          <p:nvPr/>
        </p:nvSpPr>
        <p:spPr>
          <a:xfrm rot="5400000" flipH="1">
            <a:off x="-1110601" y="4739829"/>
            <a:ext cx="1968289" cy="367963"/>
          </a:xfrm>
          <a:prstGeom prst="flowChartInputOutpu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vert270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787404" y="6065598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1280p</a:t>
            </a:r>
            <a:endParaRPr lang="en-US" dirty="0"/>
          </a:p>
        </p:txBody>
      </p:sp>
      <p:sp>
        <p:nvSpPr>
          <p:cNvPr id="31" name="Data 30"/>
          <p:cNvSpPr/>
          <p:nvPr/>
        </p:nvSpPr>
        <p:spPr>
          <a:xfrm rot="5400000" flipH="1">
            <a:off x="1310786" y="3691198"/>
            <a:ext cx="717460" cy="95597"/>
          </a:xfrm>
          <a:prstGeom prst="flowChartInputOutpu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vert270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3" name="Data 32"/>
          <p:cNvSpPr/>
          <p:nvPr/>
        </p:nvSpPr>
        <p:spPr>
          <a:xfrm rot="5400000" flipH="1">
            <a:off x="1373005" y="3685272"/>
            <a:ext cx="717460" cy="95597"/>
          </a:xfrm>
          <a:prstGeom prst="flowChartInputOutpu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vert270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8" name="Data 37"/>
          <p:cNvSpPr/>
          <p:nvPr/>
        </p:nvSpPr>
        <p:spPr>
          <a:xfrm rot="5400000" flipH="1">
            <a:off x="1158504" y="5638358"/>
            <a:ext cx="912351" cy="145552"/>
          </a:xfrm>
          <a:prstGeom prst="flowChartInputOutpu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vert270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9" name="Data 38"/>
          <p:cNvSpPr/>
          <p:nvPr/>
        </p:nvSpPr>
        <p:spPr>
          <a:xfrm rot="5400000" flipH="1">
            <a:off x="1278873" y="5665297"/>
            <a:ext cx="912351" cy="145552"/>
          </a:xfrm>
          <a:prstGeom prst="flowChartInputOutpu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vert270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 dirty="0">
              <a:solidFill>
                <a:schemeClr val="dk1"/>
              </a:solidFill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10763" y="2922606"/>
            <a:ext cx="3016186" cy="1267537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10763" y="4923136"/>
            <a:ext cx="3016186" cy="1267537"/>
          </a:xfrm>
          <a:prstGeom prst="rect">
            <a:avLst/>
          </a:prstGeom>
        </p:spPr>
      </p:pic>
      <p:sp>
        <p:nvSpPr>
          <p:cNvPr id="45" name="Cube 44"/>
          <p:cNvSpPr/>
          <p:nvPr/>
        </p:nvSpPr>
        <p:spPr>
          <a:xfrm>
            <a:off x="8946556" y="4456642"/>
            <a:ext cx="903219" cy="712382"/>
          </a:xfrm>
          <a:prstGeom prst="cube">
            <a:avLst>
              <a:gd name="adj" fmla="val 3208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60345" y="4459827"/>
            <a:ext cx="795478" cy="795478"/>
          </a:xfrm>
          <a:prstGeom prst="rect">
            <a:avLst/>
          </a:prstGeom>
        </p:spPr>
      </p:pic>
      <p:sp>
        <p:nvSpPr>
          <p:cNvPr id="48" name="Right Arrow 47"/>
          <p:cNvSpPr/>
          <p:nvPr/>
        </p:nvSpPr>
        <p:spPr>
          <a:xfrm rot="19250211">
            <a:off x="10327646" y="3478308"/>
            <a:ext cx="744835" cy="5308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10507272" y="1971400"/>
            <a:ext cx="2473774" cy="834518"/>
          </a:xfrm>
          <a:prstGeom prst="rect">
            <a:avLst/>
          </a:prstGeom>
          <a:solidFill>
            <a:srgbClr val="FFFF00">
              <a:alpha val="41176"/>
            </a:srgb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sz="2400" b="1" i="1" dirty="0" err="1" smtClean="0"/>
              <a:t>SysName</a:t>
            </a:r>
            <a:r>
              <a:rPr lang="en-US" sz="2400" b="1" i="1" dirty="0" smtClean="0"/>
              <a:t>: </a:t>
            </a:r>
          </a:p>
          <a:p>
            <a:pPr algn="ctr"/>
            <a:r>
              <a:rPr lang="en-US" sz="2400" b="1" i="1" dirty="0" err="1" smtClean="0"/>
              <a:t>Config</a:t>
            </a:r>
            <a:r>
              <a:rPr lang="en-US" sz="2400" b="1" i="1" dirty="0" smtClean="0"/>
              <a:t> Controller</a:t>
            </a:r>
            <a:endParaRPr lang="en-US" sz="2400" b="1" i="1" dirty="0"/>
          </a:p>
        </p:txBody>
      </p:sp>
      <p:cxnSp>
        <p:nvCxnSpPr>
          <p:cNvPr id="50" name="Elbow Connector 49"/>
          <p:cNvCxnSpPr>
            <a:stCxn id="49" idx="1"/>
            <a:endCxn id="45" idx="0"/>
          </p:cNvCxnSpPr>
          <p:nvPr/>
        </p:nvCxnSpPr>
        <p:spPr>
          <a:xfrm rot="10800000" flipV="1">
            <a:off x="9512432" y="2388658"/>
            <a:ext cx="994840" cy="2067983"/>
          </a:xfrm>
          <a:prstGeom prst="bentConnector2">
            <a:avLst/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7438857" y="1193679"/>
            <a:ext cx="31077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i="1" dirty="0" smtClean="0"/>
              <a:t>Configurations:</a:t>
            </a:r>
          </a:p>
          <a:p>
            <a:pPr algn="r"/>
            <a:r>
              <a:rPr lang="en-US" sz="2400" i="1" dirty="0" smtClean="0"/>
              <a:t>Min bounding box size?</a:t>
            </a:r>
          </a:p>
          <a:p>
            <a:pPr algn="r"/>
            <a:r>
              <a:rPr lang="en-US" sz="2400" i="1" dirty="0" smtClean="0"/>
              <a:t>Classifier model?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2478716" y="4290594"/>
            <a:ext cx="1418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Classifiers</a:t>
            </a:r>
            <a:endParaRPr lang="en-US" sz="2400" dirty="0"/>
          </a:p>
        </p:txBody>
      </p:sp>
      <p:cxnSp>
        <p:nvCxnSpPr>
          <p:cNvPr id="53" name="Elbow Connector 52"/>
          <p:cNvCxnSpPr>
            <a:stCxn id="41" idx="3"/>
            <a:endCxn id="49" idx="3"/>
          </p:cNvCxnSpPr>
          <p:nvPr/>
        </p:nvCxnSpPr>
        <p:spPr>
          <a:xfrm flipH="1" flipV="1">
            <a:off x="12981046" y="2388659"/>
            <a:ext cx="1145903" cy="3168246"/>
          </a:xfrm>
          <a:prstGeom prst="bentConnector3">
            <a:avLst>
              <a:gd name="adj1" fmla="val -19949"/>
            </a:avLst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lbow Connector 53"/>
          <p:cNvCxnSpPr>
            <a:stCxn id="40" idx="3"/>
            <a:endCxn id="49" idx="3"/>
          </p:cNvCxnSpPr>
          <p:nvPr/>
        </p:nvCxnSpPr>
        <p:spPr>
          <a:xfrm flipH="1" flipV="1">
            <a:off x="12981046" y="2388659"/>
            <a:ext cx="1145903" cy="1167716"/>
          </a:xfrm>
          <a:prstGeom prst="bentConnector3">
            <a:avLst>
              <a:gd name="adj1" fmla="val -19949"/>
            </a:avLst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Data 54"/>
          <p:cNvSpPr/>
          <p:nvPr/>
        </p:nvSpPr>
        <p:spPr>
          <a:xfrm rot="5400000" flipH="1">
            <a:off x="9079084" y="4668654"/>
            <a:ext cx="1968289" cy="367963"/>
          </a:xfrm>
          <a:prstGeom prst="flowChartInputOutpu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>
              <a:solidFill>
                <a:schemeClr val="dk1"/>
              </a:solidFill>
            </a:endParaRPr>
          </a:p>
        </p:txBody>
      </p:sp>
      <p:sp>
        <p:nvSpPr>
          <p:cNvPr id="56" name="Right Arrow 55"/>
          <p:cNvSpPr/>
          <p:nvPr/>
        </p:nvSpPr>
        <p:spPr>
          <a:xfrm rot="2487589">
            <a:off x="10292695" y="5481595"/>
            <a:ext cx="687808" cy="50288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Data 56"/>
          <p:cNvSpPr/>
          <p:nvPr/>
        </p:nvSpPr>
        <p:spPr>
          <a:xfrm rot="5400000" flipH="1">
            <a:off x="9838354" y="4313969"/>
            <a:ext cx="593198" cy="100600"/>
          </a:xfrm>
          <a:prstGeom prst="flowChartInputOutpu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>
              <a:solidFill>
                <a:schemeClr val="dk1"/>
              </a:solidFill>
            </a:endParaRPr>
          </a:p>
        </p:txBody>
      </p:sp>
      <p:sp>
        <p:nvSpPr>
          <p:cNvPr id="58" name="Data 57"/>
          <p:cNvSpPr/>
          <p:nvPr/>
        </p:nvSpPr>
        <p:spPr>
          <a:xfrm rot="5400000" flipH="1">
            <a:off x="9748964" y="5210005"/>
            <a:ext cx="593198" cy="100600"/>
          </a:xfrm>
          <a:prstGeom prst="flowChartInputOutpu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>
              <a:solidFill>
                <a:schemeClr val="dk1"/>
              </a:solidFill>
            </a:endParaRPr>
          </a:p>
        </p:txBody>
      </p:sp>
      <p:sp>
        <p:nvSpPr>
          <p:cNvPr id="59" name="Data 58"/>
          <p:cNvSpPr/>
          <p:nvPr/>
        </p:nvSpPr>
        <p:spPr>
          <a:xfrm rot="5400000" flipH="1">
            <a:off x="10106872" y="3361718"/>
            <a:ext cx="593198" cy="100600"/>
          </a:xfrm>
          <a:prstGeom prst="flowChartInputOutpu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>
              <a:solidFill>
                <a:schemeClr val="dk1"/>
              </a:solidFill>
            </a:endParaRPr>
          </a:p>
        </p:txBody>
      </p:sp>
      <p:sp>
        <p:nvSpPr>
          <p:cNvPr id="60" name="Data 59"/>
          <p:cNvSpPr/>
          <p:nvPr/>
        </p:nvSpPr>
        <p:spPr>
          <a:xfrm rot="5400000" flipH="1">
            <a:off x="10469832" y="5210005"/>
            <a:ext cx="593198" cy="100600"/>
          </a:xfrm>
          <a:prstGeom prst="flowChartInputOutpu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>
              <a:solidFill>
                <a:schemeClr val="dk1"/>
              </a:solidFill>
            </a:endParaRPr>
          </a:p>
        </p:txBody>
      </p:sp>
      <p:sp>
        <p:nvSpPr>
          <p:cNvPr id="61" name="Data 60"/>
          <p:cNvSpPr/>
          <p:nvPr/>
        </p:nvSpPr>
        <p:spPr>
          <a:xfrm rot="5400000" flipH="1">
            <a:off x="7212796" y="4629044"/>
            <a:ext cx="1968289" cy="367963"/>
          </a:xfrm>
          <a:prstGeom prst="flowChartInputOutpu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>
              <a:solidFill>
                <a:schemeClr val="dk1"/>
              </a:solidFill>
            </a:endParaRPr>
          </a:p>
        </p:txBody>
      </p:sp>
      <p:sp>
        <p:nvSpPr>
          <p:cNvPr id="62" name="Data 61"/>
          <p:cNvSpPr/>
          <p:nvPr/>
        </p:nvSpPr>
        <p:spPr>
          <a:xfrm rot="5400000" flipH="1">
            <a:off x="7332966" y="4629043"/>
            <a:ext cx="1968289" cy="367963"/>
          </a:xfrm>
          <a:prstGeom prst="flowChartInputOutpu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>
              <a:solidFill>
                <a:schemeClr val="dk1"/>
              </a:solidFill>
            </a:endParaRPr>
          </a:p>
        </p:txBody>
      </p:sp>
      <p:sp>
        <p:nvSpPr>
          <p:cNvPr id="63" name="Data 62"/>
          <p:cNvSpPr/>
          <p:nvPr/>
        </p:nvSpPr>
        <p:spPr>
          <a:xfrm rot="5400000" flipH="1">
            <a:off x="7462756" y="4629042"/>
            <a:ext cx="1968289" cy="367963"/>
          </a:xfrm>
          <a:prstGeom prst="flowChartInputOutpu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>
              <a:solidFill>
                <a:schemeClr val="dk1"/>
              </a:solidFill>
            </a:endParaRPr>
          </a:p>
        </p:txBody>
      </p:sp>
      <p:sp>
        <p:nvSpPr>
          <p:cNvPr id="66" name="Cube 65"/>
          <p:cNvSpPr/>
          <p:nvPr/>
        </p:nvSpPr>
        <p:spPr>
          <a:xfrm>
            <a:off x="536241" y="4449430"/>
            <a:ext cx="903219" cy="712382"/>
          </a:xfrm>
          <a:prstGeom prst="cube">
            <a:avLst>
              <a:gd name="adj" fmla="val 3208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ight Arrow 69"/>
          <p:cNvSpPr/>
          <p:nvPr/>
        </p:nvSpPr>
        <p:spPr>
          <a:xfrm>
            <a:off x="8466790" y="4446009"/>
            <a:ext cx="479418" cy="733647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-27471" y="4461288"/>
            <a:ext cx="479418" cy="733647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9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795" y="1361637"/>
            <a:ext cx="3317094" cy="18658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795" y="3927664"/>
            <a:ext cx="3317094" cy="1865865"/>
          </a:xfrm>
          <a:prstGeom prst="rect">
            <a:avLst/>
          </a:prstGeom>
        </p:spPr>
      </p:pic>
      <p:cxnSp>
        <p:nvCxnSpPr>
          <p:cNvPr id="9" name="Straight Arrow Connector 8"/>
          <p:cNvCxnSpPr>
            <a:endCxn id="24" idx="1"/>
          </p:cNvCxnSpPr>
          <p:nvPr/>
        </p:nvCxnSpPr>
        <p:spPr>
          <a:xfrm>
            <a:off x="4073080" y="5638146"/>
            <a:ext cx="5752719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505775"/>
              </p:ext>
            </p:extLst>
          </p:nvPr>
        </p:nvGraphicFramePr>
        <p:xfrm>
          <a:off x="3767328" y="2064039"/>
          <a:ext cx="5874255" cy="9286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7068"/>
                <a:gridCol w="2240060"/>
                <a:gridCol w="2132457"/>
                <a:gridCol w="804670"/>
              </a:tblGrid>
              <a:tr h="92868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.</a:t>
                      </a:r>
                      <a:r>
                        <a:rPr lang="en-US" sz="2800" baseline="0" dirty="0" smtClean="0"/>
                        <a:t> . .</a:t>
                      </a:r>
                      <a:endParaRPr lang="en-US" sz="2800" dirty="0" smtClean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10fps,</a:t>
                      </a:r>
                      <a:r>
                        <a:rPr lang="en-US" sz="2800" baseline="0" dirty="0" smtClean="0"/>
                        <a:t> 480p</a:t>
                      </a:r>
                      <a:endParaRPr lang="en-US" sz="28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10fps,</a:t>
                      </a:r>
                      <a:r>
                        <a:rPr lang="en-US" sz="2800" baseline="0" dirty="0" smtClean="0"/>
                        <a:t> 480p</a:t>
                      </a:r>
                      <a:endParaRPr lang="en-US" sz="28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. . 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8382547"/>
              </p:ext>
            </p:extLst>
          </p:nvPr>
        </p:nvGraphicFramePr>
        <p:xfrm>
          <a:off x="5737851" y="4392229"/>
          <a:ext cx="3903732" cy="9286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5557"/>
                <a:gridCol w="2170176"/>
                <a:gridCol w="777999"/>
              </a:tblGrid>
              <a:tr h="92868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.</a:t>
                      </a:r>
                      <a:r>
                        <a:rPr lang="en-US" sz="2800" baseline="0" dirty="0" smtClean="0"/>
                        <a:t> . .</a:t>
                      </a:r>
                      <a:endParaRPr lang="en-US" sz="2800" dirty="0" smtClean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10fps,</a:t>
                      </a:r>
                      <a:r>
                        <a:rPr lang="en-US" sz="2800" baseline="0" dirty="0" smtClean="0"/>
                        <a:t> 480p</a:t>
                      </a:r>
                      <a:endParaRPr lang="en-US" sz="28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.</a:t>
                      </a:r>
                      <a:r>
                        <a:rPr lang="en-US" sz="2800" baseline="0" dirty="0" smtClean="0"/>
                        <a:t> . .</a:t>
                      </a:r>
                      <a:endParaRPr lang="en-US" sz="28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9825799" y="5376536"/>
            <a:ext cx="906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chemeClr val="bg1">
                    <a:lumMod val="50000"/>
                  </a:schemeClr>
                </a:solidFill>
              </a:rPr>
              <a:t>Time</a:t>
            </a:r>
            <a:endParaRPr lang="en-US" sz="2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65401" y="4594962"/>
            <a:ext cx="145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Video </a:t>
            </a:r>
            <a:r>
              <a:rPr lang="en-US" sz="2800" i="1" dirty="0" smtClean="0"/>
              <a:t>#2</a:t>
            </a:r>
            <a:endParaRPr lang="en-US" sz="2800" i="1" dirty="0"/>
          </a:p>
        </p:txBody>
      </p:sp>
      <p:sp>
        <p:nvSpPr>
          <p:cNvPr id="29" name="TextBox 28"/>
          <p:cNvSpPr txBox="1"/>
          <p:nvPr/>
        </p:nvSpPr>
        <p:spPr>
          <a:xfrm>
            <a:off x="3633879" y="1540819"/>
            <a:ext cx="145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Video #1</a:t>
            </a:r>
            <a:endParaRPr lang="en-US" sz="2800" i="1" dirty="0"/>
          </a:p>
        </p:txBody>
      </p:sp>
      <p:sp>
        <p:nvSpPr>
          <p:cNvPr id="30" name="Right Arrow 29"/>
          <p:cNvSpPr/>
          <p:nvPr/>
        </p:nvSpPr>
        <p:spPr>
          <a:xfrm>
            <a:off x="6572521" y="2192514"/>
            <a:ext cx="376919" cy="671735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 rot="5400000">
            <a:off x="6270621" y="3393738"/>
            <a:ext cx="1730713" cy="671735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ular Callout 32"/>
          <p:cNvSpPr/>
          <p:nvPr/>
        </p:nvSpPr>
        <p:spPr>
          <a:xfrm>
            <a:off x="5179916" y="861748"/>
            <a:ext cx="5246024" cy="940681"/>
          </a:xfrm>
          <a:prstGeom prst="wedgeRectCallout">
            <a:avLst>
              <a:gd name="adj1" fmla="val -19269"/>
              <a:gd name="adj2" fmla="val 101251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i="1" u="sng" dirty="0" smtClean="0"/>
              <a:t>Incremental update</a:t>
            </a:r>
            <a:r>
              <a:rPr lang="en-US" sz="2800" dirty="0" smtClean="0"/>
              <a:t> </a:t>
            </a:r>
          </a:p>
          <a:p>
            <a:pPr algn="ctr"/>
            <a:r>
              <a:rPr lang="en-US" sz="2400" dirty="0" smtClean="0"/>
              <a:t>Is (10fps, 480p) accurate for the next </a:t>
            </a:r>
            <a:r>
              <a:rPr lang="en-US" sz="2400" i="1" dirty="0" smtClean="0"/>
              <a:t>T 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36" name="Rectangular Callout 35"/>
          <p:cNvSpPr/>
          <p:nvPr/>
        </p:nvSpPr>
        <p:spPr>
          <a:xfrm>
            <a:off x="7471846" y="3093744"/>
            <a:ext cx="3559454" cy="1141433"/>
          </a:xfrm>
          <a:prstGeom prst="wedgeRectCallout">
            <a:avLst>
              <a:gd name="adj1" fmla="val -58755"/>
              <a:gd name="adj2" fmla="val 23486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i="1" u="sng" dirty="0" smtClean="0"/>
              <a:t>Cross-camera inference</a:t>
            </a:r>
            <a:endParaRPr lang="en-US" sz="2800" u="sng" dirty="0" smtClean="0"/>
          </a:p>
          <a:p>
            <a:pPr algn="ctr"/>
            <a:r>
              <a:rPr lang="en-US" sz="2400" dirty="0"/>
              <a:t>Is (10fps, 480p) accurate for </a:t>
            </a:r>
            <a:r>
              <a:rPr lang="en-US" sz="2400" dirty="0" smtClean="0"/>
              <a:t>another camera?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6517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741180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741180" y="383022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405441" y="3830224"/>
            <a:ext cx="1708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Sample rate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3644" y="79782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3742790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797376" y="797824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953657" y="1879600"/>
            <a:ext cx="2540000" cy="1672890"/>
          </a:xfrm>
          <a:custGeom>
            <a:avLst/>
            <a:gdLst>
              <a:gd name="connsiteX0" fmla="*/ 0 w 2540000"/>
              <a:gd name="connsiteY0" fmla="*/ 1747520 h 1747520"/>
              <a:gd name="connsiteX1" fmla="*/ 843280 w 2540000"/>
              <a:gd name="connsiteY1" fmla="*/ 386080 h 1747520"/>
              <a:gd name="connsiteX2" fmla="*/ 2540000 w 2540000"/>
              <a:gd name="connsiteY2" fmla="*/ 0 h 174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0000" h="1747520">
                <a:moveTo>
                  <a:pt x="0" y="1747520"/>
                </a:moveTo>
                <a:cubicBezTo>
                  <a:pt x="209973" y="1212426"/>
                  <a:pt x="419947" y="677333"/>
                  <a:pt x="843280" y="386080"/>
                </a:cubicBezTo>
                <a:cubicBezTo>
                  <a:pt x="1266613" y="94827"/>
                  <a:pt x="2540000" y="0"/>
                  <a:pt x="2540000" y="0"/>
                </a:cubicBezTo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 flipV="1">
            <a:off x="990314" y="1879600"/>
            <a:ext cx="2525940" cy="1672890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4732987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732987" y="383022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569438" y="3824529"/>
            <a:ext cx="3585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Confidence level</a:t>
            </a:r>
          </a:p>
          <a:p>
            <a:pPr algn="ctr"/>
            <a:r>
              <a:rPr lang="en-US" sz="2400" b="1" dirty="0" smtClean="0"/>
              <a:t>(or brightness adjustment)</a:t>
            </a:r>
            <a:endParaRPr lang="en-US" sz="2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065451" y="79782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7734597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857081" y="797824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Freeform 27"/>
          <p:cNvSpPr/>
          <p:nvPr/>
        </p:nvSpPr>
        <p:spPr>
          <a:xfrm flipV="1">
            <a:off x="4862466" y="2463801"/>
            <a:ext cx="2645595" cy="45719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4993195" y="1696659"/>
            <a:ext cx="2514866" cy="1503741"/>
          </a:xfrm>
          <a:custGeom>
            <a:avLst/>
            <a:gdLst>
              <a:gd name="connsiteX0" fmla="*/ 0 w 2092960"/>
              <a:gd name="connsiteY0" fmla="*/ 1737421 h 1788221"/>
              <a:gd name="connsiteX1" fmla="*/ 822960 w 2092960"/>
              <a:gd name="connsiteY1" fmla="*/ 61 h 1788221"/>
              <a:gd name="connsiteX2" fmla="*/ 2092960 w 2092960"/>
              <a:gd name="connsiteY2" fmla="*/ 1788221 h 178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92960" h="1788221">
                <a:moveTo>
                  <a:pt x="0" y="1737421"/>
                </a:moveTo>
                <a:cubicBezTo>
                  <a:pt x="237066" y="864507"/>
                  <a:pt x="474133" y="-8406"/>
                  <a:pt x="822960" y="61"/>
                </a:cubicBezTo>
                <a:cubicBezTo>
                  <a:pt x="1171787" y="8528"/>
                  <a:pt x="2092960" y="1788221"/>
                  <a:pt x="2092960" y="1788221"/>
                </a:cubicBezTo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8822315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8822315" y="3830224"/>
            <a:ext cx="30016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305480" y="3824529"/>
            <a:ext cx="2351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Resize resolution</a:t>
            </a:r>
            <a:endParaRPr lang="en-US" sz="24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8154779" y="797825"/>
            <a:ext cx="133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</a:rPr>
              <a:t>Accuracy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11823925" y="1284232"/>
            <a:ext cx="0" cy="2545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0975485" y="797824"/>
            <a:ext cx="1351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Resource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6" name="Freeform 35"/>
          <p:cNvSpPr/>
          <p:nvPr/>
        </p:nvSpPr>
        <p:spPr>
          <a:xfrm flipV="1">
            <a:off x="9139934" y="1574790"/>
            <a:ext cx="2366374" cy="1828810"/>
          </a:xfrm>
          <a:custGeom>
            <a:avLst/>
            <a:gdLst>
              <a:gd name="connsiteX0" fmla="*/ 0 w 2590800"/>
              <a:gd name="connsiteY0" fmla="*/ 0 h 1950720"/>
              <a:gd name="connsiteX1" fmla="*/ 2590800 w 2590800"/>
              <a:gd name="connsiteY1" fmla="*/ 1950720 h 195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90800" h="1950720">
                <a:moveTo>
                  <a:pt x="0" y="0"/>
                </a:moveTo>
                <a:lnTo>
                  <a:pt x="2590800" y="1950720"/>
                </a:ln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/>
          <p:cNvSpPr/>
          <p:nvPr/>
        </p:nvSpPr>
        <p:spPr>
          <a:xfrm>
            <a:off x="9098387" y="1574790"/>
            <a:ext cx="2407920" cy="1828810"/>
          </a:xfrm>
          <a:custGeom>
            <a:avLst/>
            <a:gdLst>
              <a:gd name="connsiteX0" fmla="*/ 0 w 2407920"/>
              <a:gd name="connsiteY0" fmla="*/ 1828810 h 1828810"/>
              <a:gd name="connsiteX1" fmla="*/ 1371600 w 2407920"/>
              <a:gd name="connsiteY1" fmla="*/ 60970 h 1828810"/>
              <a:gd name="connsiteX2" fmla="*/ 2407920 w 2407920"/>
              <a:gd name="connsiteY2" fmla="*/ 579130 h 1828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07920" h="1828810">
                <a:moveTo>
                  <a:pt x="0" y="1828810"/>
                </a:moveTo>
                <a:cubicBezTo>
                  <a:pt x="485140" y="1049030"/>
                  <a:pt x="970280" y="269250"/>
                  <a:pt x="1371600" y="60970"/>
                </a:cubicBezTo>
                <a:cubicBezTo>
                  <a:pt x="1772920" y="-147310"/>
                  <a:pt x="2090420" y="215910"/>
                  <a:pt x="2407920" y="579130"/>
                </a:cubicBezTo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60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22539</TotalTime>
  <Words>416</Words>
  <Application>Microsoft Macintosh PowerPoint</Application>
  <PresentationFormat>Widescreen</PresentationFormat>
  <Paragraphs>197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91</cp:revision>
  <dcterms:created xsi:type="dcterms:W3CDTF">2017-11-26T00:46:12Z</dcterms:created>
  <dcterms:modified xsi:type="dcterms:W3CDTF">2018-01-30T01:04:26Z</dcterms:modified>
</cp:coreProperties>
</file>

<file path=docProps/thumbnail.jpeg>
</file>